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67" r:id="rId2"/>
    <p:sldId id="368" r:id="rId3"/>
    <p:sldId id="468" r:id="rId4"/>
    <p:sldId id="469" r:id="rId5"/>
    <p:sldId id="470" r:id="rId6"/>
    <p:sldId id="471" r:id="rId7"/>
    <p:sldId id="472" r:id="rId8"/>
    <p:sldId id="475" r:id="rId9"/>
    <p:sldId id="476" r:id="rId10"/>
    <p:sldId id="478" r:id="rId11"/>
    <p:sldId id="480" r:id="rId12"/>
    <p:sldId id="481" r:id="rId13"/>
    <p:sldId id="482" r:id="rId14"/>
    <p:sldId id="483" r:id="rId15"/>
    <p:sldId id="485" r:id="rId16"/>
    <p:sldId id="486" r:id="rId17"/>
    <p:sldId id="457" r:id="rId18"/>
    <p:sldId id="458" r:id="rId19"/>
    <p:sldId id="459" r:id="rId20"/>
    <p:sldId id="460" r:id="rId21"/>
    <p:sldId id="462" r:id="rId22"/>
    <p:sldId id="415" r:id="rId23"/>
    <p:sldId id="417" r:id="rId24"/>
    <p:sldId id="418" r:id="rId25"/>
    <p:sldId id="419" r:id="rId26"/>
    <p:sldId id="420" r:id="rId27"/>
    <p:sldId id="421" r:id="rId28"/>
    <p:sldId id="422" r:id="rId29"/>
    <p:sldId id="424" r:id="rId30"/>
    <p:sldId id="425" r:id="rId31"/>
    <p:sldId id="426" r:id="rId32"/>
    <p:sldId id="427" r:id="rId33"/>
    <p:sldId id="428" r:id="rId34"/>
    <p:sldId id="429" r:id="rId3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8172"/>
    <a:srgbClr val="569FB6"/>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6"/>
  </p:normalViewPr>
  <p:slideViewPr>
    <p:cSldViewPr snapToGrid="0">
      <p:cViewPr>
        <p:scale>
          <a:sx n="99" d="100"/>
          <a:sy n="99" d="100"/>
        </p:scale>
        <p:origin x="2000" y="376"/>
      </p:cViewPr>
      <p:guideLst>
        <p:guide orient="horz" pos="2160"/>
        <p:guide pos="2880"/>
      </p:guideLst>
    </p:cSldViewPr>
  </p:slideViewPr>
  <p:notesTextViewPr>
    <p:cViewPr>
      <p:scale>
        <a:sx n="1" d="1"/>
        <a:sy n="1" d="1"/>
      </p:scale>
      <p:origin x="0" y="0"/>
    </p:cViewPr>
  </p:notesTextViewPr>
  <p:sorterViewPr>
    <p:cViewPr>
      <p:scale>
        <a:sx n="100" d="100"/>
        <a:sy n="100" d="100"/>
      </p:scale>
      <p:origin x="0" y="6328"/>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cs typeface="Arial" charset="0"/>
              </a:defRPr>
            </a:lvl1pPr>
          </a:lstStyle>
          <a:p>
            <a:pPr>
              <a:defRPr/>
            </a:pPr>
            <a:fld id="{191AE290-8B47-774C-AA67-4F444811C83A}" type="datetimeFigureOut">
              <a:rPr lang="en-US"/>
              <a:pPr>
                <a:defRPr/>
              </a:pPr>
              <a:t>11/3/17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cs typeface="Arial" charset="0"/>
              </a:defRPr>
            </a:lvl1pPr>
          </a:lstStyle>
          <a:p>
            <a:pPr>
              <a:defRPr/>
            </a:pPr>
            <a:fld id="{A3CA4DF2-B1FF-584A-8366-9B9BD51ACF59}" type="slidenum">
              <a:rPr lang="en-US"/>
              <a:pPr>
                <a:defRPr/>
              </a:pPr>
              <a:t>‹#›</a:t>
            </a:fld>
            <a:endParaRPr lang="en-US"/>
          </a:p>
        </p:txBody>
      </p:sp>
    </p:spTree>
    <p:extLst>
      <p:ext uri="{BB962C8B-B14F-4D97-AF65-F5344CB8AC3E}">
        <p14:creationId xmlns:p14="http://schemas.microsoft.com/office/powerpoint/2010/main" val="12737177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E18E2C8C-8F12-4644-ADC1-6AE9E1A7B2C1}" type="datetimeFigureOut">
              <a:rPr lang="en-US"/>
              <a:pPr>
                <a:defRPr/>
              </a:pPr>
              <a:t>11/3/17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B26F552-8DB5-8046-B9C8-4D83F93F7423}" type="slidenum">
              <a:rPr lang="en-US"/>
              <a:pPr>
                <a:defRPr/>
              </a:pPr>
              <a:t>‹#›</a:t>
            </a:fld>
            <a:endParaRPr lang="en-US"/>
          </a:p>
        </p:txBody>
      </p:sp>
    </p:spTree>
    <p:extLst>
      <p:ext uri="{BB962C8B-B14F-4D97-AF65-F5344CB8AC3E}">
        <p14:creationId xmlns:p14="http://schemas.microsoft.com/office/powerpoint/2010/main" val="3589812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360B427-25BF-6B44-95A2-563E1AF8870D}" type="datetimeFigureOut">
              <a:rPr lang="en-US"/>
              <a:pPr>
                <a:defRPr/>
              </a:pPr>
              <a:t>11/3/17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DCF5D35-C363-644A-AB03-BBCCAA653AAF}" type="slidenum">
              <a:rPr lang="en-US"/>
              <a:pPr>
                <a:defRPr/>
              </a:pPr>
              <a:t>‹#›</a:t>
            </a:fld>
            <a:endParaRPr lang="en-US"/>
          </a:p>
        </p:txBody>
      </p:sp>
    </p:spTree>
    <p:extLst>
      <p:ext uri="{BB962C8B-B14F-4D97-AF65-F5344CB8AC3E}">
        <p14:creationId xmlns:p14="http://schemas.microsoft.com/office/powerpoint/2010/main" val="794707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945D294-709D-494D-9509-C39F0D512C23}" type="datetimeFigureOut">
              <a:rPr lang="en-US"/>
              <a:pPr>
                <a:defRPr/>
              </a:pPr>
              <a:t>11/3/17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D556732-6E4B-4344-951F-82F975105FAF}" type="slidenum">
              <a:rPr lang="en-US"/>
              <a:pPr>
                <a:defRPr/>
              </a:pPr>
              <a:t>‹#›</a:t>
            </a:fld>
            <a:endParaRPr lang="en-US"/>
          </a:p>
        </p:txBody>
      </p:sp>
    </p:spTree>
    <p:extLst>
      <p:ext uri="{BB962C8B-B14F-4D97-AF65-F5344CB8AC3E}">
        <p14:creationId xmlns:p14="http://schemas.microsoft.com/office/powerpoint/2010/main" val="2819449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1BE2C15-5814-3F46-9BAB-5DA87EE2FEFC}" type="datetimeFigureOut">
              <a:rPr lang="en-US"/>
              <a:pPr>
                <a:defRPr/>
              </a:pPr>
              <a:t>11/3/17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E7D5413-CFB0-524E-B131-A291CDE5DC68}" type="slidenum">
              <a:rPr lang="en-US"/>
              <a:pPr>
                <a:defRPr/>
              </a:pPr>
              <a:t>‹#›</a:t>
            </a:fld>
            <a:endParaRPr lang="en-US"/>
          </a:p>
        </p:txBody>
      </p:sp>
    </p:spTree>
    <p:extLst>
      <p:ext uri="{BB962C8B-B14F-4D97-AF65-F5344CB8AC3E}">
        <p14:creationId xmlns:p14="http://schemas.microsoft.com/office/powerpoint/2010/main" val="3781725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F13543C6-406C-274C-B7FD-C97318C4940D}" type="datetimeFigureOut">
              <a:rPr lang="en-US"/>
              <a:pPr>
                <a:defRPr/>
              </a:pPr>
              <a:t>11/3/17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E703F19-E54B-9544-8294-FFDE8E49A417}" type="slidenum">
              <a:rPr lang="en-US"/>
              <a:pPr>
                <a:defRPr/>
              </a:pPr>
              <a:t>‹#›</a:t>
            </a:fld>
            <a:endParaRPr lang="en-US"/>
          </a:p>
        </p:txBody>
      </p:sp>
    </p:spTree>
    <p:extLst>
      <p:ext uri="{BB962C8B-B14F-4D97-AF65-F5344CB8AC3E}">
        <p14:creationId xmlns:p14="http://schemas.microsoft.com/office/powerpoint/2010/main" val="2342540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7A77BAFF-F574-7D46-B8FF-F2C14F84D2DB}" type="datetimeFigureOut">
              <a:rPr lang="en-US"/>
              <a:pPr>
                <a:defRPr/>
              </a:pPr>
              <a:t>11/3/17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FD3B3BE-04F1-FE46-B1B3-10CAB5C355B8}" type="slidenum">
              <a:rPr lang="en-US"/>
              <a:pPr>
                <a:defRPr/>
              </a:pPr>
              <a:t>‹#›</a:t>
            </a:fld>
            <a:endParaRPr lang="en-US"/>
          </a:p>
        </p:txBody>
      </p:sp>
    </p:spTree>
    <p:extLst>
      <p:ext uri="{BB962C8B-B14F-4D97-AF65-F5344CB8AC3E}">
        <p14:creationId xmlns:p14="http://schemas.microsoft.com/office/powerpoint/2010/main" val="689618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B181EB7A-B895-E94B-8B46-C9CE5642D99B}" type="datetimeFigureOut">
              <a:rPr lang="en-US"/>
              <a:pPr>
                <a:defRPr/>
              </a:pPr>
              <a:t>11/3/17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5F64F283-A7E0-7C42-8B64-C6BE5DA9C1AC}" type="slidenum">
              <a:rPr lang="en-US"/>
              <a:pPr>
                <a:defRPr/>
              </a:pPr>
              <a:t>‹#›</a:t>
            </a:fld>
            <a:endParaRPr lang="en-US"/>
          </a:p>
        </p:txBody>
      </p:sp>
    </p:spTree>
    <p:extLst>
      <p:ext uri="{BB962C8B-B14F-4D97-AF65-F5344CB8AC3E}">
        <p14:creationId xmlns:p14="http://schemas.microsoft.com/office/powerpoint/2010/main" val="649904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FCDC1AA2-18A7-3F40-B27B-B36B376C1AD0}" type="datetimeFigureOut">
              <a:rPr lang="en-US"/>
              <a:pPr>
                <a:defRPr/>
              </a:pPr>
              <a:t>11/3/17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58A1B396-F3E7-9D4B-988A-AA6889410849}" type="slidenum">
              <a:rPr lang="en-US"/>
              <a:pPr>
                <a:defRPr/>
              </a:pPr>
              <a:t>‹#›</a:t>
            </a:fld>
            <a:endParaRPr lang="en-US"/>
          </a:p>
        </p:txBody>
      </p:sp>
    </p:spTree>
    <p:extLst>
      <p:ext uri="{BB962C8B-B14F-4D97-AF65-F5344CB8AC3E}">
        <p14:creationId xmlns:p14="http://schemas.microsoft.com/office/powerpoint/2010/main" val="1021787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0CA299F-0F1B-E146-9646-B0C87BA72E56}" type="datetimeFigureOut">
              <a:rPr lang="en-US"/>
              <a:pPr>
                <a:defRPr/>
              </a:pPr>
              <a:t>11/3/17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69AACE3F-BF43-824F-9730-DF514BF759AA}" type="slidenum">
              <a:rPr lang="en-US"/>
              <a:pPr>
                <a:defRPr/>
              </a:pPr>
              <a:t>‹#›</a:t>
            </a:fld>
            <a:endParaRPr lang="en-US"/>
          </a:p>
        </p:txBody>
      </p:sp>
    </p:spTree>
    <p:extLst>
      <p:ext uri="{BB962C8B-B14F-4D97-AF65-F5344CB8AC3E}">
        <p14:creationId xmlns:p14="http://schemas.microsoft.com/office/powerpoint/2010/main" val="2101604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27308BA-E9F1-D143-A2A7-05B7FF1B2179}" type="datetimeFigureOut">
              <a:rPr lang="en-US"/>
              <a:pPr>
                <a:defRPr/>
              </a:pPr>
              <a:t>11/3/17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11DE4A1-8444-6D44-B60B-F027EBF8C3C1}" type="slidenum">
              <a:rPr lang="en-US"/>
              <a:pPr>
                <a:defRPr/>
              </a:pPr>
              <a:t>‹#›</a:t>
            </a:fld>
            <a:endParaRPr lang="en-US"/>
          </a:p>
        </p:txBody>
      </p:sp>
    </p:spTree>
    <p:extLst>
      <p:ext uri="{BB962C8B-B14F-4D97-AF65-F5344CB8AC3E}">
        <p14:creationId xmlns:p14="http://schemas.microsoft.com/office/powerpoint/2010/main" val="458622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091F67E-A871-BE4C-A285-F9AA5E615F3C}" type="datetimeFigureOut">
              <a:rPr lang="en-US"/>
              <a:pPr>
                <a:defRPr/>
              </a:pPr>
              <a:t>11/3/17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115C543-6A6D-334A-9F62-C221CDB82DCA}" type="slidenum">
              <a:rPr lang="en-US"/>
              <a:pPr>
                <a:defRPr/>
              </a:pPr>
              <a:t>‹#›</a:t>
            </a:fld>
            <a:endParaRPr lang="en-US"/>
          </a:p>
        </p:txBody>
      </p:sp>
    </p:spTree>
    <p:extLst>
      <p:ext uri="{BB962C8B-B14F-4D97-AF65-F5344CB8AC3E}">
        <p14:creationId xmlns:p14="http://schemas.microsoft.com/office/powerpoint/2010/main" val="37750962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cs typeface="Arial" charset="0"/>
              </a:defRPr>
            </a:lvl1pPr>
          </a:lstStyle>
          <a:p>
            <a:pPr>
              <a:defRPr/>
            </a:pPr>
            <a:fld id="{70175684-305D-3E40-A0CC-E071DE743EE2}" type="datetimeFigureOut">
              <a:rPr lang="en-US"/>
              <a:pPr>
                <a:defRPr/>
              </a:pPr>
              <a:t>11/3/17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cs typeface="Arial" charset="0"/>
              </a:defRPr>
            </a:lvl1pPr>
          </a:lstStyle>
          <a:p>
            <a:pPr>
              <a:defRPr/>
            </a:pPr>
            <a:fld id="{CAC78AED-799F-264B-B9D8-CF274AAD7EA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jpeg"/><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381000" y="2130425"/>
            <a:ext cx="8077200" cy="1470025"/>
          </a:xfrm>
        </p:spPr>
        <p:txBody>
          <a:bodyPr/>
          <a:lstStyle/>
          <a:p>
            <a:pPr eaLnBrk="1" hangingPunct="1"/>
            <a:r>
              <a:rPr lang="en-US">
                <a:latin typeface="Calibri" charset="0"/>
              </a:rPr>
              <a:t>PSYC 2012: Biological Psychology I</a:t>
            </a:r>
          </a:p>
        </p:txBody>
      </p:sp>
      <p:sp>
        <p:nvSpPr>
          <p:cNvPr id="3" name="Subtitle 2"/>
          <p:cNvSpPr>
            <a:spLocks noGrp="1"/>
          </p:cNvSpPr>
          <p:nvPr>
            <p:ph type="subTitle" idx="1"/>
          </p:nvPr>
        </p:nvSpPr>
        <p:spPr/>
        <p:txBody>
          <a:bodyPr rtlCol="0">
            <a:normAutofit/>
          </a:bodyPr>
          <a:lstStyle/>
          <a:p>
            <a:pPr eaLnBrk="1" fontAlgn="auto" hangingPunct="1">
              <a:spcAft>
                <a:spcPts val="0"/>
              </a:spcAft>
              <a:buFont typeface="Arial" pitchFamily="34" charset="0"/>
              <a:buNone/>
              <a:defRPr/>
            </a:pPr>
            <a:r>
              <a:rPr lang="en-US" dirty="0" smtClean="0">
                <a:solidFill>
                  <a:schemeClr val="tx1">
                    <a:lumMod val="75000"/>
                    <a:lumOff val="25000"/>
                  </a:schemeClr>
                </a:solidFill>
                <a:ea typeface="+mn-ea"/>
                <a:cs typeface="+mn-cs"/>
              </a:rPr>
              <a:t>Week 10:  The Chemical Senses and the Sensorimotor System</a:t>
            </a:r>
            <a:endParaRPr lang="en-US" dirty="0">
              <a:solidFill>
                <a:schemeClr val="tx1">
                  <a:lumMod val="75000"/>
                  <a:lumOff val="25000"/>
                </a:schemeClr>
              </a:solidFill>
              <a:ea typeface="+mn-ea"/>
              <a:cs typeface="+mn-cs"/>
            </a:endParaRPr>
          </a:p>
        </p:txBody>
      </p:sp>
    </p:spTree>
    <p:extLst>
      <p:ext uri="{BB962C8B-B14F-4D97-AF65-F5344CB8AC3E}">
        <p14:creationId xmlns:p14="http://schemas.microsoft.com/office/powerpoint/2010/main" val="1304638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a:xfrm>
            <a:off x="457200" y="173038"/>
            <a:ext cx="8229600" cy="1143000"/>
          </a:xfrm>
        </p:spPr>
        <p:txBody>
          <a:bodyPr/>
          <a:lstStyle/>
          <a:p>
            <a:pPr eaLnBrk="1" hangingPunct="1"/>
            <a:r>
              <a:rPr lang="en-US" b="1">
                <a:latin typeface="Calibri" charset="0"/>
              </a:rPr>
              <a:t>Ageusia—Loss of Sense of Taste</a:t>
            </a:r>
          </a:p>
        </p:txBody>
      </p:sp>
      <p:sp>
        <p:nvSpPr>
          <p:cNvPr id="48130" name="Content Placeholder 2"/>
          <p:cNvSpPr>
            <a:spLocks noGrp="1"/>
          </p:cNvSpPr>
          <p:nvPr>
            <p:ph sz="half" idx="1"/>
          </p:nvPr>
        </p:nvSpPr>
        <p:spPr>
          <a:xfrm>
            <a:off x="361950" y="1341438"/>
            <a:ext cx="4905375" cy="5287962"/>
          </a:xfrm>
        </p:spPr>
        <p:txBody>
          <a:bodyPr/>
          <a:lstStyle/>
          <a:p>
            <a:pPr eaLnBrk="1" hangingPunct="1"/>
            <a:r>
              <a:rPr lang="en-US" sz="2400" b="1" dirty="0" smtClean="0">
                <a:latin typeface="Calibri" charset="0"/>
              </a:rPr>
              <a:t>Causes</a:t>
            </a:r>
            <a:r>
              <a:rPr lang="en-US" sz="2400" dirty="0" smtClean="0">
                <a:latin typeface="Calibri" charset="0"/>
              </a:rPr>
              <a:t>—genetics, some medications, vitamin deficiencies (B3, zinc), endocrine disease, neurodegenerative diseases, damage to lingual nerve (oral surgery)  or taste buds (smoking, chemotherapy), strokes, tumors, TBI, infections, toxins that affect the cortical taste center </a:t>
            </a:r>
          </a:p>
          <a:p>
            <a:pPr eaLnBrk="1" hangingPunct="1">
              <a:buFont typeface="Arial" charset="0"/>
              <a:buNone/>
            </a:pPr>
            <a:endParaRPr lang="en-US" sz="2400" dirty="0" smtClean="0">
              <a:latin typeface="Calibri" charset="0"/>
            </a:endParaRPr>
          </a:p>
          <a:p>
            <a:pPr eaLnBrk="1" hangingPunct="1"/>
            <a:r>
              <a:rPr lang="en-US" sz="2400" b="1" dirty="0" smtClean="0">
                <a:latin typeface="Calibri" charset="0"/>
              </a:rPr>
              <a:t>Outcomes</a:t>
            </a:r>
            <a:r>
              <a:rPr lang="en-US" sz="2400" dirty="0" smtClean="0">
                <a:latin typeface="Calibri" charset="0"/>
              </a:rPr>
              <a:t>—can lead to decreased appetite and eating, increased risk of consuming something toxic, depression</a:t>
            </a:r>
            <a:endParaRPr lang="en-US" sz="2400" dirty="0">
              <a:latin typeface="Calibri" charset="0"/>
            </a:endParaRPr>
          </a:p>
        </p:txBody>
      </p:sp>
      <p:pic>
        <p:nvPicPr>
          <p:cNvPr id="286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0" y="1135063"/>
            <a:ext cx="2720975" cy="2720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867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63" y="4043363"/>
            <a:ext cx="2743200" cy="27416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733149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ctrTitle"/>
          </p:nvPr>
        </p:nvSpPr>
        <p:spPr/>
        <p:txBody>
          <a:bodyPr/>
          <a:lstStyle/>
          <a:p>
            <a:pPr eaLnBrk="1" hangingPunct="1"/>
            <a:r>
              <a:rPr lang="en-US">
                <a:latin typeface="Calibri" charset="0"/>
              </a:rPr>
              <a:t>Olfaction</a:t>
            </a:r>
          </a:p>
        </p:txBody>
      </p:sp>
      <p:sp>
        <p:nvSpPr>
          <p:cNvPr id="3" name="Subtitle 2"/>
          <p:cNvSpPr>
            <a:spLocks noGrp="1"/>
          </p:cNvSpPr>
          <p:nvPr>
            <p:ph type="subTitle" idx="1"/>
          </p:nvPr>
        </p:nvSpPr>
        <p:spPr/>
        <p:txBody>
          <a:bodyPr rtlCol="0">
            <a:normAutofit/>
          </a:bodyPr>
          <a:lstStyle/>
          <a:p>
            <a:pPr eaLnBrk="1" fontAlgn="auto" hangingPunct="1">
              <a:spcAft>
                <a:spcPts val="0"/>
              </a:spcAft>
              <a:buFont typeface="Arial" pitchFamily="34" charset="0"/>
              <a:buNone/>
              <a:defRPr/>
            </a:pPr>
            <a:r>
              <a:rPr lang="en-US" dirty="0" smtClean="0">
                <a:solidFill>
                  <a:schemeClr val="tx1">
                    <a:lumMod val="75000"/>
                    <a:lumOff val="25000"/>
                  </a:schemeClr>
                </a:solidFill>
                <a:ea typeface="+mn-ea"/>
                <a:cs typeface="+mn-cs"/>
              </a:rPr>
              <a:t>Smell</a:t>
            </a:r>
            <a:endParaRPr lang="en-US" dirty="0">
              <a:solidFill>
                <a:schemeClr val="tx1">
                  <a:lumMod val="75000"/>
                  <a:lumOff val="25000"/>
                </a:schemeClr>
              </a:solidFill>
              <a:ea typeface="+mn-ea"/>
              <a:cs typeface="+mn-cs"/>
            </a:endParaRPr>
          </a:p>
        </p:txBody>
      </p:sp>
    </p:spTree>
    <p:extLst>
      <p:ext uri="{BB962C8B-B14F-4D97-AF65-F5344CB8AC3E}">
        <p14:creationId xmlns:p14="http://schemas.microsoft.com/office/powerpoint/2010/main" val="3333577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438"/>
            <a:ext cx="8229600" cy="1143000"/>
          </a:xfrm>
        </p:spPr>
        <p:txBody>
          <a:bodyPr rtlCol="0">
            <a:normAutofit fontScale="90000"/>
          </a:bodyPr>
          <a:lstStyle/>
          <a:p>
            <a:pPr eaLnBrk="1" fontAlgn="auto" hangingPunct="1">
              <a:spcAft>
                <a:spcPts val="0"/>
              </a:spcAft>
              <a:defRPr/>
            </a:pPr>
            <a:r>
              <a:rPr lang="en-US" b="1" dirty="0" smtClean="0">
                <a:ea typeface="+mj-ea"/>
                <a:cs typeface="+mj-cs"/>
              </a:rPr>
              <a:t>Neurophysiology of the Olfactory System</a:t>
            </a:r>
            <a:endParaRPr lang="en-US" b="1" dirty="0">
              <a:ea typeface="+mj-ea"/>
              <a:cs typeface="+mj-cs"/>
            </a:endParaRPr>
          </a:p>
        </p:txBody>
      </p:sp>
      <p:sp>
        <p:nvSpPr>
          <p:cNvPr id="3" name="Content Placeholder 2"/>
          <p:cNvSpPr>
            <a:spLocks noGrp="1"/>
          </p:cNvSpPr>
          <p:nvPr>
            <p:ph sz="half" idx="1"/>
          </p:nvPr>
        </p:nvSpPr>
        <p:spPr>
          <a:xfrm>
            <a:off x="46038" y="1308100"/>
            <a:ext cx="3751262" cy="5349875"/>
          </a:xfrm>
        </p:spPr>
        <p:txBody>
          <a:bodyPr rtlCol="0">
            <a:noAutofit/>
          </a:bodyPr>
          <a:lstStyle/>
          <a:p>
            <a:pPr eaLnBrk="1" fontAlgn="auto" hangingPunct="1">
              <a:spcAft>
                <a:spcPts val="0"/>
              </a:spcAft>
              <a:buFont typeface="Arial" pitchFamily="34" charset="0"/>
              <a:buChar char="•"/>
              <a:defRPr/>
            </a:pPr>
            <a:r>
              <a:rPr lang="en-US" sz="1800" dirty="0" smtClean="0">
                <a:ea typeface="+mn-ea"/>
                <a:cs typeface="+mn-cs"/>
              </a:rPr>
              <a:t>Chemical odorants enter the nasal cavity and dissolve in the olfactory mucosa</a:t>
            </a:r>
          </a:p>
          <a:p>
            <a:pPr marL="0" indent="0" eaLnBrk="1" fontAlgn="auto" hangingPunct="1">
              <a:spcAft>
                <a:spcPts val="0"/>
              </a:spcAft>
              <a:buFont typeface="Arial" charset="0"/>
              <a:buNone/>
              <a:defRPr/>
            </a:pPr>
            <a:endParaRPr lang="en-US" sz="1800" dirty="0" smtClean="0">
              <a:ea typeface="+mn-ea"/>
              <a:cs typeface="+mn-cs"/>
            </a:endParaRPr>
          </a:p>
          <a:p>
            <a:pPr eaLnBrk="1" fontAlgn="auto" hangingPunct="1">
              <a:spcAft>
                <a:spcPts val="0"/>
              </a:spcAft>
              <a:buFont typeface="Arial" pitchFamily="34" charset="0"/>
              <a:buChar char="•"/>
              <a:defRPr/>
            </a:pPr>
            <a:r>
              <a:rPr lang="en-US" sz="1800" dirty="0" smtClean="0">
                <a:ea typeface="+mn-ea"/>
                <a:cs typeface="+mn-cs"/>
              </a:rPr>
              <a:t>Odorants bind to receptors on the surface of olfactory receptor cells</a:t>
            </a:r>
          </a:p>
          <a:p>
            <a:pPr marL="0" indent="0" eaLnBrk="1" fontAlgn="auto" hangingPunct="1">
              <a:spcAft>
                <a:spcPts val="0"/>
              </a:spcAft>
              <a:buFont typeface="Arial" charset="0"/>
              <a:buNone/>
              <a:defRPr/>
            </a:pPr>
            <a:endParaRPr lang="en-US" sz="1800" dirty="0" smtClean="0">
              <a:ea typeface="+mn-ea"/>
              <a:cs typeface="+mn-cs"/>
            </a:endParaRPr>
          </a:p>
          <a:p>
            <a:pPr eaLnBrk="1" fontAlgn="auto" hangingPunct="1">
              <a:spcAft>
                <a:spcPts val="0"/>
              </a:spcAft>
              <a:buFont typeface="Arial" pitchFamily="34" charset="0"/>
              <a:buChar char="•"/>
              <a:defRPr/>
            </a:pPr>
            <a:r>
              <a:rPr lang="en-US" sz="1800" dirty="0" smtClean="0">
                <a:ea typeface="+mn-ea"/>
                <a:cs typeface="+mn-cs"/>
              </a:rPr>
              <a:t>Odorant binding causes opening of Ca2+ channels and depolarization, which produces action potentials on sensory neurons </a:t>
            </a:r>
          </a:p>
          <a:p>
            <a:pPr marL="0" indent="0" eaLnBrk="1" fontAlgn="auto" hangingPunct="1">
              <a:spcAft>
                <a:spcPts val="0"/>
              </a:spcAft>
              <a:buFont typeface="Arial" charset="0"/>
              <a:buNone/>
              <a:defRPr/>
            </a:pPr>
            <a:endParaRPr lang="en-US" sz="1800" dirty="0" smtClean="0">
              <a:ea typeface="+mn-ea"/>
              <a:cs typeface="+mn-cs"/>
            </a:endParaRPr>
          </a:p>
          <a:p>
            <a:pPr eaLnBrk="1" fontAlgn="auto" hangingPunct="1">
              <a:spcAft>
                <a:spcPts val="0"/>
              </a:spcAft>
              <a:buFont typeface="Arial" pitchFamily="34" charset="0"/>
              <a:buChar char="•"/>
              <a:defRPr/>
            </a:pPr>
            <a:r>
              <a:rPr lang="en-US" sz="1800" dirty="0" smtClean="0">
                <a:ea typeface="+mn-ea"/>
                <a:cs typeface="+mn-cs"/>
              </a:rPr>
              <a:t>There are about 400 different types of olfactory receptors found on different types of olfactory receptor neurons in the human nose that respond to different smells</a:t>
            </a:r>
            <a:endParaRPr lang="en-US" sz="1800" dirty="0">
              <a:ea typeface="+mn-ea"/>
              <a:cs typeface="+mn-cs"/>
            </a:endParaRPr>
          </a:p>
        </p:txBody>
      </p:sp>
      <p:pic>
        <p:nvPicPr>
          <p:cNvPr id="51203" name="Picture 4"/>
          <p:cNvPicPr>
            <a:picLocks noChangeAspect="1"/>
          </p:cNvPicPr>
          <p:nvPr/>
        </p:nvPicPr>
        <p:blipFill>
          <a:blip r:embed="rId2">
            <a:extLst>
              <a:ext uri="{28A0092B-C50C-407E-A947-70E740481C1C}">
                <a14:useLocalDpi xmlns:a14="http://schemas.microsoft.com/office/drawing/2010/main" val="0"/>
              </a:ext>
            </a:extLst>
          </a:blip>
          <a:srcRect l="2155" r="24150"/>
          <a:stretch>
            <a:fillRect/>
          </a:stretch>
        </p:blipFill>
        <p:spPr bwMode="auto">
          <a:xfrm>
            <a:off x="3736975" y="1500188"/>
            <a:ext cx="5373688" cy="324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4" name="Picture 5"/>
          <p:cNvPicPr>
            <a:picLocks noChangeAspect="1"/>
          </p:cNvPicPr>
          <p:nvPr/>
        </p:nvPicPr>
        <p:blipFill>
          <a:blip r:embed="rId2">
            <a:extLst>
              <a:ext uri="{28A0092B-C50C-407E-A947-70E740481C1C}">
                <a14:useLocalDpi xmlns:a14="http://schemas.microsoft.com/office/drawing/2010/main" val="0"/>
              </a:ext>
            </a:extLst>
          </a:blip>
          <a:srcRect l="76421" t="56786"/>
          <a:stretch>
            <a:fillRect/>
          </a:stretch>
        </p:blipFill>
        <p:spPr bwMode="auto">
          <a:xfrm>
            <a:off x="6235700" y="4972050"/>
            <a:ext cx="2314575" cy="188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73518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457200" y="84138"/>
            <a:ext cx="8229600" cy="1143000"/>
          </a:xfrm>
        </p:spPr>
        <p:txBody>
          <a:bodyPr/>
          <a:lstStyle/>
          <a:p>
            <a:pPr eaLnBrk="1" hangingPunct="1"/>
            <a:r>
              <a:rPr lang="en-US" b="1">
                <a:latin typeface="Calibri" charset="0"/>
              </a:rPr>
              <a:t>Pathways to the Olfactory Cortex</a:t>
            </a:r>
          </a:p>
        </p:txBody>
      </p:sp>
      <p:sp>
        <p:nvSpPr>
          <p:cNvPr id="52226" name="Content Placeholder 2"/>
          <p:cNvSpPr>
            <a:spLocks noGrp="1"/>
          </p:cNvSpPr>
          <p:nvPr>
            <p:ph sz="half" idx="1"/>
          </p:nvPr>
        </p:nvSpPr>
        <p:spPr>
          <a:xfrm>
            <a:off x="63500" y="1066800"/>
            <a:ext cx="4279900" cy="5689600"/>
          </a:xfrm>
        </p:spPr>
        <p:txBody>
          <a:bodyPr/>
          <a:lstStyle/>
          <a:p>
            <a:pPr eaLnBrk="1" hangingPunct="1">
              <a:lnSpc>
                <a:spcPct val="80000"/>
              </a:lnSpc>
            </a:pPr>
            <a:r>
              <a:rPr lang="en-US" sz="2300" dirty="0">
                <a:latin typeface="Calibri" charset="0"/>
              </a:rPr>
              <a:t>Olfactory receptor cells send axons to the </a:t>
            </a:r>
            <a:r>
              <a:rPr lang="en-US" sz="2300" b="1" u="sng" dirty="0">
                <a:latin typeface="Calibri" charset="0"/>
              </a:rPr>
              <a:t>olfactory bulb </a:t>
            </a:r>
            <a:r>
              <a:rPr lang="en-US" sz="2300" dirty="0">
                <a:latin typeface="Calibri" charset="0"/>
              </a:rPr>
              <a:t>and synapse on </a:t>
            </a:r>
            <a:r>
              <a:rPr lang="en-US" sz="2300" b="1" u="sng" dirty="0">
                <a:latin typeface="Calibri" charset="0"/>
              </a:rPr>
              <a:t>mitral cells</a:t>
            </a:r>
          </a:p>
          <a:p>
            <a:pPr eaLnBrk="1" hangingPunct="1">
              <a:lnSpc>
                <a:spcPct val="80000"/>
              </a:lnSpc>
              <a:buFont typeface="Arial" charset="0"/>
              <a:buNone/>
            </a:pPr>
            <a:endParaRPr lang="en-US" sz="2300" dirty="0">
              <a:latin typeface="Calibri" charset="0"/>
            </a:endParaRPr>
          </a:p>
          <a:p>
            <a:pPr eaLnBrk="1" hangingPunct="1">
              <a:lnSpc>
                <a:spcPct val="80000"/>
              </a:lnSpc>
            </a:pPr>
            <a:r>
              <a:rPr lang="en-US" sz="2300" dirty="0">
                <a:latin typeface="Calibri" charset="0"/>
              </a:rPr>
              <a:t>Mitral cells send axons </a:t>
            </a:r>
            <a:r>
              <a:rPr lang="en-US" sz="2300" dirty="0" smtClean="0">
                <a:latin typeface="Calibri" charset="0"/>
              </a:rPr>
              <a:t>directly to </a:t>
            </a:r>
            <a:r>
              <a:rPr lang="en-US" sz="2300" dirty="0">
                <a:latin typeface="Calibri" charset="0"/>
              </a:rPr>
              <a:t>the primary olfactory center, the </a:t>
            </a:r>
            <a:r>
              <a:rPr lang="en-US" sz="2300" b="1" u="sng" dirty="0" err="1">
                <a:latin typeface="Calibri" charset="0"/>
              </a:rPr>
              <a:t>piriform</a:t>
            </a:r>
            <a:r>
              <a:rPr lang="en-US" sz="2300" b="1" u="sng" dirty="0">
                <a:latin typeface="Calibri" charset="0"/>
              </a:rPr>
              <a:t> </a:t>
            </a:r>
            <a:r>
              <a:rPr lang="en-US" sz="2300" b="1" u="sng" dirty="0" smtClean="0">
                <a:latin typeface="Calibri" charset="0"/>
              </a:rPr>
              <a:t>cortex</a:t>
            </a:r>
            <a:r>
              <a:rPr lang="en-US" sz="2300" dirty="0" smtClean="0">
                <a:latin typeface="Calibri" charset="0"/>
              </a:rPr>
              <a:t>—smell is the only sense that bypasses the thalamus</a:t>
            </a:r>
            <a:endParaRPr lang="en-US" sz="2300" b="1" u="sng" dirty="0">
              <a:latin typeface="Calibri" charset="0"/>
            </a:endParaRPr>
          </a:p>
          <a:p>
            <a:pPr eaLnBrk="1" hangingPunct="1">
              <a:lnSpc>
                <a:spcPct val="80000"/>
              </a:lnSpc>
            </a:pPr>
            <a:endParaRPr lang="en-US" sz="2300" dirty="0" smtClean="0">
              <a:latin typeface="Calibri" charset="0"/>
            </a:endParaRPr>
          </a:p>
          <a:p>
            <a:pPr eaLnBrk="1" hangingPunct="1">
              <a:lnSpc>
                <a:spcPct val="80000"/>
              </a:lnSpc>
            </a:pPr>
            <a:r>
              <a:rPr lang="en-US" sz="2300" dirty="0">
                <a:latin typeface="Calibri" charset="0"/>
              </a:rPr>
              <a:t>Olfactory information is also sent </a:t>
            </a:r>
            <a:r>
              <a:rPr lang="en-US" sz="2300" dirty="0" smtClean="0">
                <a:latin typeface="Calibri" charset="0"/>
              </a:rPr>
              <a:t>to several </a:t>
            </a:r>
            <a:r>
              <a:rPr lang="en-US" sz="2300" dirty="0">
                <a:latin typeface="Calibri" charset="0"/>
              </a:rPr>
              <a:t>areas of the brain, including the </a:t>
            </a:r>
            <a:r>
              <a:rPr lang="en-US" sz="2300" dirty="0" smtClean="0">
                <a:latin typeface="Calibri" charset="0"/>
              </a:rPr>
              <a:t>amygdala, hippocampus, and </a:t>
            </a:r>
            <a:r>
              <a:rPr lang="en-US" sz="2300" dirty="0">
                <a:latin typeface="Calibri" charset="0"/>
              </a:rPr>
              <a:t>hypothalamus, involved in emotional behaviors, memory, and eating—</a:t>
            </a:r>
            <a:r>
              <a:rPr lang="en-US" sz="2300" b="1" dirty="0">
                <a:latin typeface="Calibri" charset="0"/>
              </a:rPr>
              <a:t>like taste, smell has strong and </a:t>
            </a:r>
            <a:r>
              <a:rPr lang="en-US" sz="2300" b="1" dirty="0" smtClean="0">
                <a:latin typeface="Calibri" charset="0"/>
              </a:rPr>
              <a:t>rapid </a:t>
            </a:r>
            <a:r>
              <a:rPr lang="en-US" sz="2300" b="1" dirty="0">
                <a:latin typeface="Calibri" charset="0"/>
              </a:rPr>
              <a:t>effects on memory and emotion</a:t>
            </a:r>
          </a:p>
          <a:p>
            <a:pPr eaLnBrk="1" hangingPunct="1">
              <a:lnSpc>
                <a:spcPct val="80000"/>
              </a:lnSpc>
            </a:pPr>
            <a:endParaRPr lang="en-US" sz="2300" b="1" dirty="0">
              <a:latin typeface="Calibri" charset="0"/>
            </a:endParaRPr>
          </a:p>
        </p:txBody>
      </p:sp>
      <p:pic>
        <p:nvPicPr>
          <p:cNvPr id="337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150" y="1543050"/>
            <a:ext cx="4895850" cy="3600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534408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457200" y="92075"/>
            <a:ext cx="8229600" cy="1143000"/>
          </a:xfrm>
        </p:spPr>
        <p:txBody>
          <a:bodyPr/>
          <a:lstStyle/>
          <a:p>
            <a:pPr eaLnBrk="1" hangingPunct="1"/>
            <a:r>
              <a:rPr lang="en-US" sz="3200" b="1">
                <a:latin typeface="Calibri" charset="0"/>
              </a:rPr>
              <a:t>What Are Some Behavioral Aspects of Olfaction-What is Smell Important For?</a:t>
            </a:r>
          </a:p>
        </p:txBody>
      </p:sp>
      <p:sp>
        <p:nvSpPr>
          <p:cNvPr id="53250" name="Content Placeholder 2"/>
          <p:cNvSpPr>
            <a:spLocks noGrp="1"/>
          </p:cNvSpPr>
          <p:nvPr>
            <p:ph sz="half" idx="1"/>
          </p:nvPr>
        </p:nvSpPr>
        <p:spPr>
          <a:xfrm>
            <a:off x="203200" y="1079500"/>
            <a:ext cx="4038600" cy="5588000"/>
          </a:xfrm>
        </p:spPr>
        <p:txBody>
          <a:bodyPr/>
          <a:lstStyle/>
          <a:p>
            <a:pPr eaLnBrk="1" hangingPunct="1">
              <a:lnSpc>
                <a:spcPct val="90000"/>
              </a:lnSpc>
            </a:pPr>
            <a:r>
              <a:rPr lang="en-US" dirty="0" smtClean="0">
                <a:latin typeface="Calibri" charset="0"/>
              </a:rPr>
              <a:t>Eating behaviors—good or bad smelling food may encourage or discourage us from eating </a:t>
            </a:r>
            <a:r>
              <a:rPr lang="mr-IN" dirty="0" smtClean="0">
                <a:latin typeface="Calibri" charset="0"/>
              </a:rPr>
              <a:t>–</a:t>
            </a:r>
            <a:r>
              <a:rPr lang="en-US" dirty="0" smtClean="0">
                <a:latin typeface="Calibri" charset="0"/>
              </a:rPr>
              <a:t>80% of flavor comes from the nose</a:t>
            </a:r>
          </a:p>
          <a:p>
            <a:pPr eaLnBrk="1" hangingPunct="1">
              <a:lnSpc>
                <a:spcPct val="90000"/>
              </a:lnSpc>
            </a:pPr>
            <a:r>
              <a:rPr lang="en-US" dirty="0" smtClean="0">
                <a:latin typeface="Calibri" charset="0"/>
              </a:rPr>
              <a:t>Danger </a:t>
            </a:r>
            <a:r>
              <a:rPr lang="mr-IN" dirty="0" smtClean="0">
                <a:latin typeface="Calibri" charset="0"/>
              </a:rPr>
              <a:t>–</a:t>
            </a:r>
            <a:r>
              <a:rPr lang="en-US" dirty="0" smtClean="0">
                <a:latin typeface="Calibri" charset="0"/>
              </a:rPr>
              <a:t> fire or predator scent</a:t>
            </a:r>
          </a:p>
          <a:p>
            <a:pPr eaLnBrk="1" hangingPunct="1">
              <a:lnSpc>
                <a:spcPct val="90000"/>
              </a:lnSpc>
            </a:pPr>
            <a:r>
              <a:rPr lang="en-US" dirty="0" smtClean="0">
                <a:latin typeface="Calibri" charset="0"/>
              </a:rPr>
              <a:t>Sex and social behaviors—scent of receptive females, self, kin, strangers of our own species.</a:t>
            </a:r>
            <a:endParaRPr lang="en-US" dirty="0">
              <a:latin typeface="Calibri" charset="0"/>
            </a:endParaRPr>
          </a:p>
        </p:txBody>
      </p:sp>
    </p:spTree>
    <p:extLst>
      <p:ext uri="{BB962C8B-B14F-4D97-AF65-F5344CB8AC3E}">
        <p14:creationId xmlns:p14="http://schemas.microsoft.com/office/powerpoint/2010/main" val="726932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444500" y="109538"/>
            <a:ext cx="8229600" cy="919162"/>
          </a:xfrm>
        </p:spPr>
        <p:txBody>
          <a:bodyPr/>
          <a:lstStyle/>
          <a:p>
            <a:r>
              <a:rPr lang="en-US" sz="3600" b="1">
                <a:latin typeface="Calibri" charset="0"/>
              </a:rPr>
              <a:t>Human Smell &amp; Behavior</a:t>
            </a:r>
          </a:p>
        </p:txBody>
      </p:sp>
      <p:sp>
        <p:nvSpPr>
          <p:cNvPr id="55298" name="Content Placeholder 2"/>
          <p:cNvSpPr>
            <a:spLocks noGrp="1"/>
          </p:cNvSpPr>
          <p:nvPr>
            <p:ph sz="half" idx="1"/>
          </p:nvPr>
        </p:nvSpPr>
        <p:spPr>
          <a:xfrm>
            <a:off x="190500" y="800100"/>
            <a:ext cx="4787900" cy="5930900"/>
          </a:xfrm>
        </p:spPr>
        <p:txBody>
          <a:bodyPr/>
          <a:lstStyle/>
          <a:p>
            <a:r>
              <a:rPr lang="en-US" sz="2100" b="1">
                <a:latin typeface="Calibri" charset="0"/>
              </a:rPr>
              <a:t>Nearly all reactions to smell are learned</a:t>
            </a:r>
            <a:r>
              <a:rPr lang="en-US" sz="2100">
                <a:latin typeface="Calibri" charset="0"/>
              </a:rPr>
              <a:t>—babies show no difference in reaction to good vs. bad smells, there are no universally recognized smells across cultures</a:t>
            </a:r>
          </a:p>
          <a:p>
            <a:endParaRPr lang="en-US" sz="2100">
              <a:latin typeface="Calibri" charset="0"/>
            </a:endParaRPr>
          </a:p>
          <a:p>
            <a:r>
              <a:rPr lang="en-US" sz="2100">
                <a:latin typeface="Calibri" charset="0"/>
              </a:rPr>
              <a:t>Mothers can identify blood offspring but not stepchildren, and siblings can identify blood siblings but not half- or step-siblings—may be responsible for the </a:t>
            </a:r>
            <a:r>
              <a:rPr lang="en-US" sz="2100" b="1">
                <a:latin typeface="Calibri" charset="0"/>
              </a:rPr>
              <a:t>Westermarck Effect</a:t>
            </a:r>
          </a:p>
          <a:p>
            <a:endParaRPr lang="en-US" sz="2100">
              <a:latin typeface="Calibri" charset="0"/>
            </a:endParaRPr>
          </a:p>
          <a:p>
            <a:r>
              <a:rPr lang="en-US" sz="2100">
                <a:latin typeface="Calibri" charset="0"/>
              </a:rPr>
              <a:t>Women tend to find the smell of men who are genetically different from them more pleasant, which may be a mechanism by which genetic variation is increased during mate selection </a:t>
            </a:r>
          </a:p>
          <a:p>
            <a:endParaRPr lang="en-US" sz="2100">
              <a:latin typeface="Calibri" charset="0"/>
            </a:endParaRPr>
          </a:p>
          <a:p>
            <a:endParaRPr lang="en-US" sz="2100">
              <a:latin typeface="Calibri" charset="0"/>
            </a:endParaRPr>
          </a:p>
          <a:p>
            <a:endParaRPr lang="en-US" sz="2100">
              <a:latin typeface="Calibri" charset="0"/>
            </a:endParaRPr>
          </a:p>
          <a:p>
            <a:endParaRPr lang="en-US" sz="2100">
              <a:latin typeface="Calibri" charset="0"/>
            </a:endParaRPr>
          </a:p>
          <a:p>
            <a:endParaRPr lang="en-US" sz="2100">
              <a:latin typeface="Calibri" charset="0"/>
            </a:endParaRPr>
          </a:p>
          <a:p>
            <a:endParaRPr lang="en-US" sz="2100">
              <a:latin typeface="Calibri" charset="0"/>
            </a:endParaRPr>
          </a:p>
          <a:p>
            <a:endParaRPr lang="en-US" sz="2100">
              <a:latin typeface="Calibri" charset="0"/>
            </a:endParaRPr>
          </a:p>
          <a:p>
            <a:endParaRPr lang="en-US" sz="2100">
              <a:latin typeface="Calibri" charset="0"/>
            </a:endParaRPr>
          </a:p>
        </p:txBody>
      </p:sp>
      <p:pic>
        <p:nvPicPr>
          <p:cNvPr id="5529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2600" y="749300"/>
            <a:ext cx="2133600" cy="213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0" name="Picture 5"/>
          <p:cNvPicPr>
            <a:picLocks noChangeAspect="1"/>
          </p:cNvPicPr>
          <p:nvPr/>
        </p:nvPicPr>
        <p:blipFill>
          <a:blip r:embed="rId3">
            <a:extLst>
              <a:ext uri="{28A0092B-C50C-407E-A947-70E740481C1C}">
                <a14:useLocalDpi xmlns:a14="http://schemas.microsoft.com/office/drawing/2010/main" val="0"/>
              </a:ext>
            </a:extLst>
          </a:blip>
          <a:srcRect r="15819"/>
          <a:stretch>
            <a:fillRect/>
          </a:stretch>
        </p:blipFill>
        <p:spPr bwMode="auto">
          <a:xfrm>
            <a:off x="4889500" y="2527300"/>
            <a:ext cx="2641600" cy="2227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50075" y="4699000"/>
            <a:ext cx="2003425" cy="199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46982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a:xfrm>
            <a:off x="457200" y="57150"/>
            <a:ext cx="8229600" cy="1143000"/>
          </a:xfrm>
        </p:spPr>
        <p:txBody>
          <a:bodyPr/>
          <a:lstStyle/>
          <a:p>
            <a:pPr eaLnBrk="1" hangingPunct="1"/>
            <a:r>
              <a:rPr lang="en-US" b="1">
                <a:latin typeface="Calibri" charset="0"/>
              </a:rPr>
              <a:t>Anosmia—Loss of Sense of Smell</a:t>
            </a:r>
          </a:p>
        </p:txBody>
      </p:sp>
      <p:sp>
        <p:nvSpPr>
          <p:cNvPr id="56322" name="Content Placeholder 2"/>
          <p:cNvSpPr>
            <a:spLocks noGrp="1"/>
          </p:cNvSpPr>
          <p:nvPr>
            <p:ph sz="half" idx="1"/>
          </p:nvPr>
        </p:nvSpPr>
        <p:spPr>
          <a:xfrm>
            <a:off x="295275" y="981075"/>
            <a:ext cx="4772025" cy="4525963"/>
          </a:xfrm>
        </p:spPr>
        <p:txBody>
          <a:bodyPr/>
          <a:lstStyle/>
          <a:p>
            <a:pPr eaLnBrk="1" hangingPunct="1"/>
            <a:r>
              <a:rPr lang="en-US" b="1" dirty="0">
                <a:latin typeface="Calibri" charset="0"/>
              </a:rPr>
              <a:t>Causes</a:t>
            </a:r>
            <a:r>
              <a:rPr lang="en-US" dirty="0">
                <a:latin typeface="Calibri" charset="0"/>
              </a:rPr>
              <a:t>—genetics, some medications, </a:t>
            </a:r>
            <a:r>
              <a:rPr lang="en-US" dirty="0" smtClean="0">
                <a:latin typeface="Calibri" charset="0"/>
              </a:rPr>
              <a:t>infections, nasal trauma, neurodegenerative diseases (Parkinson’s &amp; Alzheimer’s), nasal polyps, strokes, tumors, TBI, infections </a:t>
            </a:r>
            <a:r>
              <a:rPr lang="en-US" dirty="0">
                <a:latin typeface="Calibri" charset="0"/>
              </a:rPr>
              <a:t>affecting the cortical </a:t>
            </a:r>
            <a:r>
              <a:rPr lang="en-US">
                <a:latin typeface="Calibri" charset="0"/>
              </a:rPr>
              <a:t>smell </a:t>
            </a:r>
            <a:r>
              <a:rPr lang="en-US" smtClean="0">
                <a:latin typeface="Calibri" charset="0"/>
              </a:rPr>
              <a:t>centers</a:t>
            </a:r>
            <a:endParaRPr lang="en-US" dirty="0">
              <a:latin typeface="Calibri" charset="0"/>
            </a:endParaRPr>
          </a:p>
          <a:p>
            <a:pPr eaLnBrk="1" hangingPunct="1"/>
            <a:r>
              <a:rPr lang="en-US" b="1" dirty="0" smtClean="0">
                <a:latin typeface="Calibri" charset="0"/>
              </a:rPr>
              <a:t>Outcomes</a:t>
            </a:r>
            <a:r>
              <a:rPr lang="en-US" dirty="0" smtClean="0">
                <a:latin typeface="Calibri" charset="0"/>
              </a:rPr>
              <a:t>—decreased appetite and eating, danger from gas or smoke or other threatening smells, depression, loss of libido</a:t>
            </a:r>
            <a:endParaRPr lang="en-US" dirty="0">
              <a:latin typeface="Calibri"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925" y="1066800"/>
            <a:ext cx="1938338" cy="2957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50" y="4352925"/>
            <a:ext cx="3006725" cy="2252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882968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ctrTitle"/>
          </p:nvPr>
        </p:nvSpPr>
        <p:spPr/>
        <p:txBody>
          <a:bodyPr/>
          <a:lstStyle/>
          <a:p>
            <a:pPr eaLnBrk="1" hangingPunct="1"/>
            <a:r>
              <a:rPr lang="en-US">
                <a:latin typeface="Calibri" charset="0"/>
              </a:rPr>
              <a:t>Movement is a major characteristic of animals</a:t>
            </a:r>
          </a:p>
        </p:txBody>
      </p:sp>
    </p:spTree>
    <p:extLst>
      <p:ext uri="{BB962C8B-B14F-4D97-AF65-F5344CB8AC3E}">
        <p14:creationId xmlns:p14="http://schemas.microsoft.com/office/powerpoint/2010/main" val="1976777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a:xfrm>
            <a:off x="457200" y="0"/>
            <a:ext cx="8229600" cy="1143000"/>
          </a:xfrm>
        </p:spPr>
        <p:txBody>
          <a:bodyPr/>
          <a:lstStyle/>
          <a:p>
            <a:pPr eaLnBrk="1" hangingPunct="1"/>
            <a:r>
              <a:rPr lang="en-US" b="1">
                <a:latin typeface="Calibri" charset="0"/>
              </a:rPr>
              <a:t>Heirarchical Control of Movement</a:t>
            </a:r>
          </a:p>
        </p:txBody>
      </p:sp>
      <p:pic>
        <p:nvPicPr>
          <p:cNvPr id="60418"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658946" y="1993900"/>
            <a:ext cx="4424729" cy="3486150"/>
          </a:xfrm>
        </p:spPr>
      </p:pic>
      <p:sp>
        <p:nvSpPr>
          <p:cNvPr id="6" name="Content Placeholder 5"/>
          <p:cNvSpPr>
            <a:spLocks noGrp="1"/>
          </p:cNvSpPr>
          <p:nvPr>
            <p:ph sz="half" idx="2"/>
          </p:nvPr>
        </p:nvSpPr>
        <p:spPr>
          <a:xfrm>
            <a:off x="323850" y="1003300"/>
            <a:ext cx="4581525" cy="5791200"/>
          </a:xfrm>
        </p:spPr>
        <p:txBody>
          <a:bodyPr rtlCol="0">
            <a:noAutofit/>
          </a:bodyPr>
          <a:lstStyle/>
          <a:p>
            <a:pPr eaLnBrk="1" fontAlgn="auto" hangingPunct="1">
              <a:spcAft>
                <a:spcPts val="0"/>
              </a:spcAft>
              <a:buFont typeface="Arial" pitchFamily="34" charset="0"/>
              <a:buChar char="•"/>
              <a:defRPr/>
            </a:pPr>
            <a:r>
              <a:rPr lang="en-US" sz="2200" dirty="0" smtClean="0">
                <a:ea typeface="+mn-ea"/>
                <a:cs typeface="+mn-cs"/>
              </a:rPr>
              <a:t>Movement starts with a </a:t>
            </a:r>
            <a:r>
              <a:rPr lang="en-US" sz="2200" b="1" dirty="0" smtClean="0">
                <a:ea typeface="+mn-ea"/>
                <a:cs typeface="+mn-cs"/>
              </a:rPr>
              <a:t>goal</a:t>
            </a:r>
          </a:p>
          <a:p>
            <a:pPr marL="0" indent="0" eaLnBrk="1" fontAlgn="auto" hangingPunct="1">
              <a:spcAft>
                <a:spcPts val="0"/>
              </a:spcAft>
              <a:buFont typeface="Arial" charset="0"/>
              <a:buNone/>
              <a:defRPr/>
            </a:pPr>
            <a:endParaRPr lang="en-US" sz="2200" dirty="0" smtClean="0">
              <a:ea typeface="+mn-ea"/>
              <a:cs typeface="+mn-cs"/>
            </a:endParaRPr>
          </a:p>
          <a:p>
            <a:pPr eaLnBrk="1" fontAlgn="auto" hangingPunct="1">
              <a:spcAft>
                <a:spcPts val="0"/>
              </a:spcAft>
              <a:buFont typeface="Arial" pitchFamily="34" charset="0"/>
              <a:buChar char="•"/>
              <a:defRPr/>
            </a:pPr>
            <a:r>
              <a:rPr lang="en-US" sz="2200" dirty="0" smtClean="0">
                <a:ea typeface="+mn-ea"/>
                <a:cs typeface="+mn-cs"/>
              </a:rPr>
              <a:t>This goal is operationalized into a </a:t>
            </a:r>
            <a:r>
              <a:rPr lang="en-US" sz="2200" b="1" dirty="0" smtClean="0">
                <a:ea typeface="+mn-ea"/>
                <a:cs typeface="+mn-cs"/>
              </a:rPr>
              <a:t>pattern</a:t>
            </a:r>
            <a:r>
              <a:rPr lang="en-US" sz="2200" dirty="0" smtClean="0">
                <a:ea typeface="+mn-ea"/>
                <a:cs typeface="+mn-cs"/>
              </a:rPr>
              <a:t> of movements for achieving the goal</a:t>
            </a:r>
          </a:p>
          <a:p>
            <a:pPr marL="0" indent="0" eaLnBrk="1" fontAlgn="auto" hangingPunct="1">
              <a:spcAft>
                <a:spcPts val="0"/>
              </a:spcAft>
              <a:buFont typeface="Arial" charset="0"/>
              <a:buNone/>
              <a:defRPr/>
            </a:pPr>
            <a:endParaRPr lang="en-US" sz="2200" dirty="0" smtClean="0">
              <a:ea typeface="+mn-ea"/>
              <a:cs typeface="+mn-cs"/>
            </a:endParaRPr>
          </a:p>
          <a:p>
            <a:pPr eaLnBrk="1" fontAlgn="auto" hangingPunct="1">
              <a:spcAft>
                <a:spcPts val="0"/>
              </a:spcAft>
              <a:buFont typeface="Arial" pitchFamily="34" charset="0"/>
              <a:buChar char="•"/>
              <a:defRPr/>
            </a:pPr>
            <a:r>
              <a:rPr lang="en-US" sz="2200" dirty="0" smtClean="0">
                <a:ea typeface="+mn-ea"/>
                <a:cs typeface="+mn-cs"/>
              </a:rPr>
              <a:t>This pattern of coordinated movements is converted into </a:t>
            </a:r>
            <a:r>
              <a:rPr lang="en-US" sz="2200" b="1" dirty="0" smtClean="0">
                <a:ea typeface="+mn-ea"/>
                <a:cs typeface="+mn-cs"/>
              </a:rPr>
              <a:t>activation </a:t>
            </a:r>
            <a:r>
              <a:rPr lang="en-US" sz="2200" dirty="0" smtClean="0">
                <a:ea typeface="+mn-ea"/>
                <a:cs typeface="+mn-cs"/>
              </a:rPr>
              <a:t>of the relevant muscles</a:t>
            </a:r>
          </a:p>
          <a:p>
            <a:pPr marL="0" indent="0" eaLnBrk="1" fontAlgn="auto" hangingPunct="1">
              <a:spcAft>
                <a:spcPts val="0"/>
              </a:spcAft>
              <a:buFont typeface="Arial" charset="0"/>
              <a:buNone/>
              <a:defRPr/>
            </a:pPr>
            <a:endParaRPr lang="en-US" sz="2200" dirty="0" smtClean="0">
              <a:ea typeface="+mn-ea"/>
              <a:cs typeface="+mn-cs"/>
            </a:endParaRPr>
          </a:p>
          <a:p>
            <a:pPr eaLnBrk="1" fontAlgn="auto" hangingPunct="1">
              <a:spcAft>
                <a:spcPts val="0"/>
              </a:spcAft>
              <a:buFont typeface="Arial" pitchFamily="34" charset="0"/>
              <a:buChar char="•"/>
              <a:defRPr/>
            </a:pPr>
            <a:r>
              <a:rPr lang="en-US" sz="2200" dirty="0" smtClean="0">
                <a:ea typeface="+mn-ea"/>
                <a:cs typeface="+mn-cs"/>
              </a:rPr>
              <a:t>Sensory information provides </a:t>
            </a:r>
            <a:r>
              <a:rPr lang="en-US" sz="2200" b="1" dirty="0" smtClean="0">
                <a:ea typeface="+mn-ea"/>
                <a:cs typeface="+mn-cs"/>
              </a:rPr>
              <a:t>feedback</a:t>
            </a:r>
            <a:r>
              <a:rPr lang="en-US" sz="2200" dirty="0" smtClean="0">
                <a:ea typeface="+mn-ea"/>
                <a:cs typeface="+mn-cs"/>
              </a:rPr>
              <a:t> about the movement</a:t>
            </a:r>
          </a:p>
          <a:p>
            <a:pPr marL="0" indent="0" eaLnBrk="1" fontAlgn="auto" hangingPunct="1">
              <a:spcAft>
                <a:spcPts val="0"/>
              </a:spcAft>
              <a:buFont typeface="Arial" charset="0"/>
              <a:buNone/>
              <a:defRPr/>
            </a:pPr>
            <a:endParaRPr lang="en-US" sz="2200" dirty="0" smtClean="0">
              <a:ea typeface="+mn-ea"/>
              <a:cs typeface="+mn-cs"/>
            </a:endParaRPr>
          </a:p>
          <a:p>
            <a:pPr eaLnBrk="1" fontAlgn="auto" hangingPunct="1">
              <a:spcAft>
                <a:spcPts val="0"/>
              </a:spcAft>
              <a:buFont typeface="Arial" pitchFamily="34" charset="0"/>
              <a:buChar char="•"/>
              <a:defRPr/>
            </a:pPr>
            <a:r>
              <a:rPr lang="en-US" sz="2200" b="1" dirty="0" smtClean="0">
                <a:ea typeface="+mn-ea"/>
                <a:cs typeface="+mn-cs"/>
              </a:rPr>
              <a:t>Errors</a:t>
            </a:r>
            <a:r>
              <a:rPr lang="en-US" sz="2200" dirty="0" smtClean="0">
                <a:ea typeface="+mn-ea"/>
                <a:cs typeface="+mn-cs"/>
              </a:rPr>
              <a:t> have to be </a:t>
            </a:r>
            <a:r>
              <a:rPr lang="en-US" sz="2200" b="1" dirty="0" smtClean="0">
                <a:ea typeface="+mn-ea"/>
                <a:cs typeface="+mn-cs"/>
              </a:rPr>
              <a:t>detected</a:t>
            </a:r>
            <a:r>
              <a:rPr lang="en-US" sz="2200" dirty="0" smtClean="0">
                <a:ea typeface="+mn-ea"/>
                <a:cs typeface="+mn-cs"/>
              </a:rPr>
              <a:t> </a:t>
            </a:r>
            <a:r>
              <a:rPr lang="en-US" sz="2200" b="1" dirty="0" smtClean="0">
                <a:ea typeface="+mn-ea"/>
                <a:cs typeface="+mn-cs"/>
              </a:rPr>
              <a:t>and corrected</a:t>
            </a:r>
            <a:endParaRPr lang="en-US" sz="2200" b="1" dirty="0">
              <a:ea typeface="+mn-ea"/>
              <a:cs typeface="+mn-cs"/>
            </a:endParaRPr>
          </a:p>
        </p:txBody>
      </p:sp>
    </p:spTree>
    <p:extLst>
      <p:ext uri="{BB962C8B-B14F-4D97-AF65-F5344CB8AC3E}">
        <p14:creationId xmlns:p14="http://schemas.microsoft.com/office/powerpoint/2010/main" val="3385109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b="1" dirty="0" smtClean="0">
                <a:ea typeface="+mj-ea"/>
                <a:cs typeface="+mj-cs"/>
              </a:rPr>
              <a:t>Main Structures Involved in Neural Control of Movement</a:t>
            </a:r>
            <a:endParaRPr lang="en-US" b="1" dirty="0">
              <a:ea typeface="+mj-ea"/>
              <a:cs typeface="+mj-cs"/>
            </a:endParaRPr>
          </a:p>
        </p:txBody>
      </p:sp>
      <p:sp>
        <p:nvSpPr>
          <p:cNvPr id="61442" name="Content Placeholder 2"/>
          <p:cNvSpPr>
            <a:spLocks noGrp="1"/>
          </p:cNvSpPr>
          <p:nvPr>
            <p:ph sz="half" idx="1"/>
          </p:nvPr>
        </p:nvSpPr>
        <p:spPr>
          <a:xfrm>
            <a:off x="0" y="1600200"/>
            <a:ext cx="4743450" cy="5105400"/>
          </a:xfrm>
        </p:spPr>
        <p:txBody>
          <a:bodyPr/>
          <a:lstStyle/>
          <a:p>
            <a:pPr eaLnBrk="1" hangingPunct="1">
              <a:lnSpc>
                <a:spcPct val="80000"/>
              </a:lnSpc>
            </a:pPr>
            <a:r>
              <a:rPr lang="en-US" sz="2400" b="1" dirty="0" smtClean="0">
                <a:latin typeface="Calibri" charset="0"/>
              </a:rPr>
              <a:t>Prefrontal </a:t>
            </a:r>
            <a:r>
              <a:rPr lang="en-US" sz="2400" b="1" dirty="0">
                <a:latin typeface="Calibri" charset="0"/>
              </a:rPr>
              <a:t>cortex</a:t>
            </a:r>
            <a:r>
              <a:rPr lang="en-US" sz="2400" dirty="0">
                <a:latin typeface="Calibri" charset="0"/>
              </a:rPr>
              <a:t>—</a:t>
            </a:r>
            <a:r>
              <a:rPr lang="en-US" sz="2400" dirty="0" smtClean="0">
                <a:latin typeface="Calibri" charset="0"/>
              </a:rPr>
              <a:t>initiates movement goals, plans, ideas</a:t>
            </a:r>
          </a:p>
          <a:p>
            <a:pPr eaLnBrk="1" hangingPunct="1">
              <a:lnSpc>
                <a:spcPct val="80000"/>
              </a:lnSpc>
            </a:pPr>
            <a:endParaRPr lang="en-US" sz="2400" dirty="0">
              <a:latin typeface="Calibri" charset="0"/>
            </a:endParaRPr>
          </a:p>
          <a:p>
            <a:pPr eaLnBrk="1" hangingPunct="1">
              <a:lnSpc>
                <a:spcPct val="80000"/>
              </a:lnSpc>
            </a:pPr>
            <a:r>
              <a:rPr lang="en-US" sz="2400" b="1" dirty="0" smtClean="0">
                <a:latin typeface="Calibri" charset="0"/>
              </a:rPr>
              <a:t>Premotor cortex</a:t>
            </a:r>
            <a:r>
              <a:rPr lang="en-US" sz="2400" dirty="0" smtClean="0">
                <a:latin typeface="Calibri" charset="0"/>
              </a:rPr>
              <a:t>—creates specific movement pattern or sequence</a:t>
            </a:r>
          </a:p>
          <a:p>
            <a:pPr eaLnBrk="1" hangingPunct="1">
              <a:lnSpc>
                <a:spcPct val="80000"/>
              </a:lnSpc>
            </a:pPr>
            <a:endParaRPr lang="en-US" sz="2400" dirty="0">
              <a:latin typeface="Calibri" charset="0"/>
            </a:endParaRPr>
          </a:p>
          <a:p>
            <a:pPr eaLnBrk="1" hangingPunct="1">
              <a:lnSpc>
                <a:spcPct val="80000"/>
              </a:lnSpc>
            </a:pPr>
            <a:r>
              <a:rPr lang="en-US" sz="2400" b="1" dirty="0" smtClean="0">
                <a:latin typeface="Calibri" charset="0"/>
              </a:rPr>
              <a:t>Motor cortex and spinal cord</a:t>
            </a:r>
            <a:r>
              <a:rPr lang="en-US" sz="2400" dirty="0" smtClean="0">
                <a:latin typeface="Calibri" charset="0"/>
              </a:rPr>
              <a:t>—send movement information out to muscles &amp; other brain regions</a:t>
            </a:r>
            <a:endParaRPr lang="en-US" sz="2400" dirty="0">
              <a:latin typeface="Calibri" charset="0"/>
            </a:endParaRPr>
          </a:p>
          <a:p>
            <a:pPr eaLnBrk="1" hangingPunct="1">
              <a:lnSpc>
                <a:spcPct val="80000"/>
              </a:lnSpc>
              <a:buFont typeface="Arial" charset="0"/>
              <a:buNone/>
            </a:pPr>
            <a:endParaRPr lang="en-US" sz="2400" dirty="0">
              <a:latin typeface="Calibri" charset="0"/>
            </a:endParaRPr>
          </a:p>
          <a:p>
            <a:pPr eaLnBrk="1" hangingPunct="1">
              <a:lnSpc>
                <a:spcPct val="80000"/>
              </a:lnSpc>
            </a:pPr>
            <a:r>
              <a:rPr lang="en-US" sz="2400" b="1" dirty="0">
                <a:latin typeface="Calibri" charset="0"/>
              </a:rPr>
              <a:t>Muscles</a:t>
            </a:r>
            <a:r>
              <a:rPr lang="en-US" sz="2400" dirty="0">
                <a:latin typeface="Calibri" charset="0"/>
              </a:rPr>
              <a:t>—carry out movements</a:t>
            </a:r>
          </a:p>
          <a:p>
            <a:pPr eaLnBrk="1" hangingPunct="1">
              <a:lnSpc>
                <a:spcPct val="80000"/>
              </a:lnSpc>
              <a:buFont typeface="Arial" charset="0"/>
              <a:buNone/>
            </a:pPr>
            <a:endParaRPr lang="en-US" sz="2400" dirty="0">
              <a:latin typeface="Calibri" charset="0"/>
            </a:endParaRPr>
          </a:p>
          <a:p>
            <a:pPr eaLnBrk="1" hangingPunct="1">
              <a:lnSpc>
                <a:spcPct val="80000"/>
              </a:lnSpc>
            </a:pPr>
            <a:r>
              <a:rPr lang="en-US" sz="2400" b="1" dirty="0">
                <a:latin typeface="Calibri" charset="0"/>
              </a:rPr>
              <a:t>Basal Ganglia and cerebellum—</a:t>
            </a:r>
            <a:r>
              <a:rPr lang="en-US" sz="2400" dirty="0">
                <a:latin typeface="Calibri" charset="0"/>
              </a:rPr>
              <a:t>detects and corrects errors in movement</a:t>
            </a:r>
          </a:p>
          <a:p>
            <a:pPr eaLnBrk="1" hangingPunct="1">
              <a:lnSpc>
                <a:spcPct val="80000"/>
              </a:lnSpc>
              <a:buFont typeface="Arial" charset="0"/>
              <a:buNone/>
            </a:pPr>
            <a:endParaRPr lang="en-US" sz="2400" dirty="0">
              <a:latin typeface="Calibri" charset="0"/>
            </a:endParaRPr>
          </a:p>
          <a:p>
            <a:pPr eaLnBrk="1" hangingPunct="1">
              <a:lnSpc>
                <a:spcPct val="80000"/>
              </a:lnSpc>
            </a:pPr>
            <a:endParaRPr lang="en-US" sz="2400" dirty="0">
              <a:latin typeface="Calibri" charset="0"/>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000625" y="1527175"/>
            <a:ext cx="3813175" cy="5137150"/>
          </a:xfrm>
        </p:spPr>
      </p:pic>
    </p:spTree>
    <p:extLst>
      <p:ext uri="{BB962C8B-B14F-4D97-AF65-F5344CB8AC3E}">
        <p14:creationId xmlns:p14="http://schemas.microsoft.com/office/powerpoint/2010/main" val="3746681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2"/>
          <p:cNvSpPr>
            <a:spLocks noGrp="1"/>
          </p:cNvSpPr>
          <p:nvPr>
            <p:ph type="ctrTitle"/>
          </p:nvPr>
        </p:nvSpPr>
        <p:spPr/>
        <p:txBody>
          <a:bodyPr/>
          <a:lstStyle/>
          <a:p>
            <a:pPr eaLnBrk="1" hangingPunct="1"/>
            <a:r>
              <a:rPr lang="en-US">
                <a:latin typeface="Calibri" charset="0"/>
              </a:rPr>
              <a:t>Goals of This Week’</a:t>
            </a:r>
            <a:r>
              <a:rPr lang="en-US" altLang="ja-JP">
                <a:latin typeface="Calibri" charset="0"/>
              </a:rPr>
              <a:t>s Lectures:</a:t>
            </a:r>
            <a:endParaRPr lang="en-US">
              <a:latin typeface="Calibri" charset="0"/>
            </a:endParaRPr>
          </a:p>
        </p:txBody>
      </p:sp>
      <p:sp>
        <p:nvSpPr>
          <p:cNvPr id="2" name="Subtitle 1"/>
          <p:cNvSpPr>
            <a:spLocks noGrp="1"/>
          </p:cNvSpPr>
          <p:nvPr>
            <p:ph type="subTitle" idx="1"/>
          </p:nvPr>
        </p:nvSpPr>
        <p:spPr/>
        <p:txBody>
          <a:bodyPr rtlCol="0">
            <a:normAutofit fontScale="92500" lnSpcReduction="10000"/>
          </a:bodyPr>
          <a:lstStyle/>
          <a:p>
            <a:pPr eaLnBrk="1" fontAlgn="auto" hangingPunct="1">
              <a:spcAft>
                <a:spcPts val="0"/>
              </a:spcAft>
              <a:buFont typeface="Arial" pitchFamily="34" charset="0"/>
              <a:buNone/>
              <a:defRPr/>
            </a:pPr>
            <a:r>
              <a:rPr lang="en-US" dirty="0" smtClean="0">
                <a:solidFill>
                  <a:schemeClr val="tx1">
                    <a:lumMod val="75000"/>
                    <a:lumOff val="25000"/>
                  </a:schemeClr>
                </a:solidFill>
                <a:ea typeface="+mn-ea"/>
                <a:cs typeface="+mn-cs"/>
              </a:rPr>
              <a:t>To determine how our nervous system produces voluntary movement and to define cognition and learn how it is studied</a:t>
            </a:r>
            <a:endParaRPr lang="en-US" dirty="0">
              <a:solidFill>
                <a:schemeClr val="tx1">
                  <a:lumMod val="75000"/>
                  <a:lumOff val="25000"/>
                </a:schemeClr>
              </a:solidFill>
              <a:ea typeface="+mn-ea"/>
              <a:cs typeface="+mn-cs"/>
            </a:endParaRPr>
          </a:p>
        </p:txBody>
      </p:sp>
    </p:spTree>
    <p:extLst>
      <p:ext uri="{BB962C8B-B14F-4D97-AF65-F5344CB8AC3E}">
        <p14:creationId xmlns:p14="http://schemas.microsoft.com/office/powerpoint/2010/main" val="241405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400050" y="69850"/>
            <a:ext cx="8229600" cy="1143000"/>
          </a:xfrm>
        </p:spPr>
        <p:txBody>
          <a:bodyPr/>
          <a:lstStyle/>
          <a:p>
            <a:pPr eaLnBrk="1" hangingPunct="1"/>
            <a:r>
              <a:rPr lang="en-US" b="1">
                <a:latin typeface="Calibri" charset="0"/>
              </a:rPr>
              <a:t>The Prefrontal Cortex</a:t>
            </a:r>
          </a:p>
        </p:txBody>
      </p:sp>
      <p:sp>
        <p:nvSpPr>
          <p:cNvPr id="63490" name="Content Placeholder 2"/>
          <p:cNvSpPr>
            <a:spLocks noGrp="1"/>
          </p:cNvSpPr>
          <p:nvPr>
            <p:ph sz="half" idx="1"/>
          </p:nvPr>
        </p:nvSpPr>
        <p:spPr>
          <a:xfrm>
            <a:off x="190500" y="1095375"/>
            <a:ext cx="4775200" cy="5673725"/>
          </a:xfrm>
        </p:spPr>
        <p:txBody>
          <a:bodyPr/>
          <a:lstStyle/>
          <a:p>
            <a:pPr eaLnBrk="1" hangingPunct="1">
              <a:lnSpc>
                <a:spcPct val="80000"/>
              </a:lnSpc>
            </a:pPr>
            <a:r>
              <a:rPr lang="en-US" sz="2200" dirty="0" smtClean="0">
                <a:latin typeface="Calibri" charset="0"/>
              </a:rPr>
              <a:t>Creates goals</a:t>
            </a:r>
            <a:r>
              <a:rPr lang="en-US" sz="2200" dirty="0">
                <a:latin typeface="Calibri" charset="0"/>
              </a:rPr>
              <a:t> </a:t>
            </a:r>
            <a:r>
              <a:rPr lang="en-US" sz="2200" dirty="0" smtClean="0">
                <a:latin typeface="Calibri" charset="0"/>
              </a:rPr>
              <a:t>from external (lateral PFC) or internal (medial PFC) signals</a:t>
            </a:r>
            <a:endParaRPr lang="en-US" sz="2200" dirty="0">
              <a:latin typeface="Calibri" charset="0"/>
            </a:endParaRPr>
          </a:p>
          <a:p>
            <a:pPr eaLnBrk="1" hangingPunct="1">
              <a:lnSpc>
                <a:spcPct val="80000"/>
              </a:lnSpc>
              <a:buFont typeface="Arial" charset="0"/>
              <a:buNone/>
            </a:pPr>
            <a:endParaRPr lang="en-US" sz="2200" dirty="0">
              <a:latin typeface="Calibri" charset="0"/>
            </a:endParaRPr>
          </a:p>
          <a:p>
            <a:pPr eaLnBrk="1" hangingPunct="1">
              <a:lnSpc>
                <a:spcPct val="80000"/>
              </a:lnSpc>
            </a:pPr>
            <a:r>
              <a:rPr lang="en-US" sz="2200" dirty="0" smtClean="0">
                <a:latin typeface="Calibri" charset="0"/>
              </a:rPr>
              <a:t>The PFC then creates a plan for achieving this goal and decides </a:t>
            </a:r>
            <a:r>
              <a:rPr lang="en-US" sz="2200" dirty="0">
                <a:latin typeface="Calibri" charset="0"/>
              </a:rPr>
              <a:t>if </a:t>
            </a:r>
            <a:r>
              <a:rPr lang="en-US" sz="2200" dirty="0" smtClean="0">
                <a:latin typeface="Calibri" charset="0"/>
              </a:rPr>
              <a:t>this plan of </a:t>
            </a:r>
            <a:r>
              <a:rPr lang="en-US" sz="2200" dirty="0">
                <a:latin typeface="Calibri" charset="0"/>
              </a:rPr>
              <a:t>action is appropriate—</a:t>
            </a:r>
            <a:r>
              <a:rPr lang="en-US" sz="2200" b="1" dirty="0">
                <a:latin typeface="Calibri" charset="0"/>
              </a:rPr>
              <a:t>impulse control</a:t>
            </a:r>
          </a:p>
          <a:p>
            <a:pPr eaLnBrk="1" hangingPunct="1">
              <a:lnSpc>
                <a:spcPct val="80000"/>
              </a:lnSpc>
              <a:buFont typeface="Arial" charset="0"/>
              <a:buNone/>
            </a:pPr>
            <a:endParaRPr lang="en-US" sz="2200" dirty="0">
              <a:latin typeface="Calibri" charset="0"/>
            </a:endParaRPr>
          </a:p>
          <a:p>
            <a:pPr eaLnBrk="1" hangingPunct="1">
              <a:lnSpc>
                <a:spcPct val="80000"/>
              </a:lnSpc>
            </a:pPr>
            <a:r>
              <a:rPr lang="en-US" sz="2200" b="1" dirty="0">
                <a:latin typeface="Calibri" charset="0"/>
              </a:rPr>
              <a:t>What do you think a lesion or damage to the prefrontal cortex might result in</a:t>
            </a:r>
            <a:r>
              <a:rPr lang="en-US" sz="2200" b="1" dirty="0" smtClean="0">
                <a:latin typeface="Calibri" charset="0"/>
              </a:rPr>
              <a:t>?</a:t>
            </a:r>
          </a:p>
          <a:p>
            <a:pPr eaLnBrk="1" hangingPunct="1">
              <a:lnSpc>
                <a:spcPct val="80000"/>
              </a:lnSpc>
            </a:pPr>
            <a:r>
              <a:rPr lang="en-US" altLang="zh-CN" sz="2200" b="1" dirty="0" smtClean="0">
                <a:latin typeface="Calibri" charset="0"/>
              </a:rPr>
              <a:t>Lesions</a:t>
            </a:r>
            <a:r>
              <a:rPr lang="zh-CN" altLang="en-US" sz="2200" b="1" dirty="0" smtClean="0">
                <a:latin typeface="Calibri" charset="0"/>
              </a:rPr>
              <a:t> </a:t>
            </a:r>
            <a:r>
              <a:rPr lang="en-US" altLang="zh-CN" sz="2200" b="1" dirty="0" smtClean="0">
                <a:latin typeface="Calibri" charset="0"/>
              </a:rPr>
              <a:t>to</a:t>
            </a:r>
            <a:r>
              <a:rPr lang="zh-CN" altLang="en-US" sz="2200" b="1" dirty="0" smtClean="0">
                <a:latin typeface="Calibri" charset="0"/>
              </a:rPr>
              <a:t> </a:t>
            </a:r>
            <a:r>
              <a:rPr lang="en-US" altLang="zh-CN" sz="2200" b="1" dirty="0" smtClean="0">
                <a:latin typeface="Calibri" charset="0"/>
              </a:rPr>
              <a:t>the</a:t>
            </a:r>
            <a:r>
              <a:rPr lang="zh-CN" altLang="en-US" sz="2200" b="1" dirty="0" smtClean="0">
                <a:latin typeface="Calibri" charset="0"/>
              </a:rPr>
              <a:t> </a:t>
            </a:r>
            <a:r>
              <a:rPr lang="en-US" altLang="zh-CN" sz="2200" b="1" dirty="0" smtClean="0">
                <a:latin typeface="Calibri" charset="0"/>
              </a:rPr>
              <a:t>prefrontal</a:t>
            </a:r>
            <a:r>
              <a:rPr lang="zh-CN" altLang="en-US" sz="2200" b="1" dirty="0" smtClean="0">
                <a:latin typeface="Calibri" charset="0"/>
              </a:rPr>
              <a:t> </a:t>
            </a:r>
            <a:r>
              <a:rPr lang="en-US" altLang="zh-CN" sz="2200" b="1" dirty="0" smtClean="0">
                <a:latin typeface="Calibri" charset="0"/>
              </a:rPr>
              <a:t>cortex</a:t>
            </a:r>
            <a:r>
              <a:rPr lang="zh-CN" altLang="en-US" sz="2200" b="1" dirty="0" smtClean="0">
                <a:latin typeface="Calibri" charset="0"/>
              </a:rPr>
              <a:t> </a:t>
            </a:r>
            <a:r>
              <a:rPr lang="en-US" altLang="zh-CN" sz="2200" b="1" dirty="0" smtClean="0">
                <a:latin typeface="Calibri" charset="0"/>
              </a:rPr>
              <a:t>often</a:t>
            </a:r>
            <a:r>
              <a:rPr lang="zh-CN" altLang="en-US" sz="2200" b="1" dirty="0" smtClean="0">
                <a:latin typeface="Calibri" charset="0"/>
              </a:rPr>
              <a:t> </a:t>
            </a:r>
            <a:r>
              <a:rPr lang="en-US" altLang="zh-CN" sz="2200" b="1" dirty="0" smtClean="0">
                <a:latin typeface="Calibri" charset="0"/>
              </a:rPr>
              <a:t>result</a:t>
            </a:r>
            <a:r>
              <a:rPr lang="zh-CN" altLang="en-US" sz="2200" b="1" dirty="0" smtClean="0">
                <a:latin typeface="Calibri" charset="0"/>
              </a:rPr>
              <a:t> </a:t>
            </a:r>
            <a:r>
              <a:rPr lang="en-US" altLang="zh-CN" sz="2200" b="1" dirty="0" smtClean="0">
                <a:latin typeface="Calibri" charset="0"/>
              </a:rPr>
              <a:t>in</a:t>
            </a:r>
            <a:r>
              <a:rPr lang="zh-CN" altLang="en-US" sz="2200" b="1" dirty="0" smtClean="0">
                <a:latin typeface="Calibri" charset="0"/>
              </a:rPr>
              <a:t> </a:t>
            </a:r>
            <a:r>
              <a:rPr lang="en-US" altLang="zh-CN" sz="2200" b="1" dirty="0" smtClean="0">
                <a:latin typeface="Calibri" charset="0"/>
              </a:rPr>
              <a:t>impulsive</a:t>
            </a:r>
            <a:r>
              <a:rPr lang="zh-CN" altLang="en-US" sz="2200" b="1" dirty="0" smtClean="0">
                <a:latin typeface="Calibri" charset="0"/>
              </a:rPr>
              <a:t> </a:t>
            </a:r>
            <a:r>
              <a:rPr lang="en-US" altLang="zh-CN" sz="2200" b="1" dirty="0" smtClean="0">
                <a:latin typeface="Calibri" charset="0"/>
              </a:rPr>
              <a:t>or</a:t>
            </a:r>
            <a:r>
              <a:rPr lang="zh-CN" altLang="en-US" sz="2200" b="1" dirty="0" smtClean="0">
                <a:latin typeface="Calibri" charset="0"/>
              </a:rPr>
              <a:t> </a:t>
            </a:r>
            <a:r>
              <a:rPr lang="en-US" altLang="zh-CN" sz="2200" b="1" dirty="0" smtClean="0">
                <a:latin typeface="Calibri" charset="0"/>
              </a:rPr>
              <a:t>inappropriate</a:t>
            </a:r>
            <a:r>
              <a:rPr lang="zh-CN" altLang="en-US" sz="2200" b="1" dirty="0" smtClean="0">
                <a:latin typeface="Calibri" charset="0"/>
              </a:rPr>
              <a:t> </a:t>
            </a:r>
            <a:r>
              <a:rPr lang="en-US" altLang="zh-CN" sz="2200" b="1" dirty="0" err="1" smtClean="0">
                <a:latin typeface="Calibri" charset="0"/>
              </a:rPr>
              <a:t>hehaviors</a:t>
            </a:r>
            <a:endParaRPr lang="en-US" sz="2200" b="1" dirty="0">
              <a:latin typeface="Calibri" charset="0"/>
            </a:endParaRPr>
          </a:p>
          <a:p>
            <a:pPr eaLnBrk="1" hangingPunct="1">
              <a:lnSpc>
                <a:spcPct val="80000"/>
              </a:lnSpc>
              <a:buFont typeface="Arial" charset="0"/>
              <a:buNone/>
            </a:pPr>
            <a:endParaRPr lang="en-US" sz="2200" dirty="0">
              <a:latin typeface="Calibri" charset="0"/>
            </a:endParaRPr>
          </a:p>
          <a:p>
            <a:pPr eaLnBrk="1" hangingPunct="1">
              <a:lnSpc>
                <a:spcPct val="80000"/>
              </a:lnSpc>
            </a:pPr>
            <a:r>
              <a:rPr lang="en-US" sz="2200" dirty="0">
                <a:latin typeface="Calibri" charset="0"/>
              </a:rPr>
              <a:t>Does not specify the precise </a:t>
            </a:r>
            <a:r>
              <a:rPr lang="en-US" sz="2200" u="sng" dirty="0">
                <a:latin typeface="Calibri" charset="0"/>
              </a:rPr>
              <a:t>pattern</a:t>
            </a:r>
            <a:r>
              <a:rPr lang="en-US" sz="2200" dirty="0">
                <a:latin typeface="Calibri" charset="0"/>
              </a:rPr>
              <a:t> of movements to be made—that is left to the premotor cortex</a:t>
            </a:r>
          </a:p>
          <a:p>
            <a:pPr eaLnBrk="1" hangingPunct="1">
              <a:lnSpc>
                <a:spcPct val="80000"/>
              </a:lnSpc>
              <a:buFont typeface="Arial" charset="0"/>
              <a:buNone/>
            </a:pPr>
            <a:endParaRPr lang="en-US" sz="2200" dirty="0">
              <a:latin typeface="Calibri" charset="0"/>
            </a:endParaRPr>
          </a:p>
          <a:p>
            <a:pPr eaLnBrk="1" hangingPunct="1">
              <a:lnSpc>
                <a:spcPct val="80000"/>
              </a:lnSpc>
            </a:pPr>
            <a:r>
              <a:rPr lang="en-US" sz="2200" dirty="0">
                <a:latin typeface="Calibri" charset="0"/>
              </a:rPr>
              <a:t>Neurons in the prefrontal cortex send their axons to the </a:t>
            </a:r>
            <a:r>
              <a:rPr lang="en-US" sz="2200" u="sng" dirty="0">
                <a:latin typeface="Calibri" charset="0"/>
              </a:rPr>
              <a:t>premotor cortex</a:t>
            </a:r>
          </a:p>
        </p:txBody>
      </p:sp>
      <p:pic>
        <p:nvPicPr>
          <p:cNvPr id="440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995363"/>
            <a:ext cx="3248025" cy="2119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4403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6925" y="3786188"/>
            <a:ext cx="2514600" cy="2705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108256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457200" y="122238"/>
            <a:ext cx="8229600" cy="1143000"/>
          </a:xfrm>
        </p:spPr>
        <p:txBody>
          <a:bodyPr/>
          <a:lstStyle/>
          <a:p>
            <a:pPr eaLnBrk="1" hangingPunct="1"/>
            <a:r>
              <a:rPr lang="en-US" b="1" dirty="0">
                <a:latin typeface="Calibri" charset="0"/>
              </a:rPr>
              <a:t>The Premotor Cortex</a:t>
            </a:r>
          </a:p>
        </p:txBody>
      </p:sp>
      <p:pic>
        <p:nvPicPr>
          <p:cNvPr id="65538" name="Content Placeholder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34263"/>
          <a:stretch/>
        </p:blipFill>
        <p:spPr>
          <a:xfrm>
            <a:off x="5242063" y="4140200"/>
            <a:ext cx="3876537" cy="2460625"/>
          </a:xfrm>
        </p:spPr>
      </p:pic>
      <p:sp>
        <p:nvSpPr>
          <p:cNvPr id="6" name="Content Placeholder 5"/>
          <p:cNvSpPr>
            <a:spLocks noGrp="1"/>
          </p:cNvSpPr>
          <p:nvPr>
            <p:ph sz="half" idx="2"/>
          </p:nvPr>
        </p:nvSpPr>
        <p:spPr>
          <a:xfrm>
            <a:off x="161924" y="1066800"/>
            <a:ext cx="4676776" cy="5689600"/>
          </a:xfrm>
        </p:spPr>
        <p:txBody>
          <a:bodyPr rtlCol="0">
            <a:noAutofit/>
          </a:bodyPr>
          <a:lstStyle/>
          <a:p>
            <a:pPr eaLnBrk="1" fontAlgn="auto" hangingPunct="1">
              <a:spcAft>
                <a:spcPts val="0"/>
              </a:spcAft>
              <a:buFont typeface="Arial" pitchFamily="34" charset="0"/>
              <a:buChar char="•"/>
              <a:defRPr/>
            </a:pPr>
            <a:r>
              <a:rPr lang="en-US" sz="2150" dirty="0" smtClean="0">
                <a:ea typeface="+mn-ea"/>
                <a:cs typeface="+mn-cs"/>
              </a:rPr>
              <a:t>Produces complex movement patterns or sequences necessary to accomplish the task</a:t>
            </a:r>
          </a:p>
          <a:p>
            <a:pPr marL="0" indent="0" eaLnBrk="1" fontAlgn="auto" hangingPunct="1">
              <a:spcAft>
                <a:spcPts val="0"/>
              </a:spcAft>
              <a:buFont typeface="Arial" charset="0"/>
              <a:buNone/>
              <a:defRPr/>
            </a:pPr>
            <a:endParaRPr lang="en-US" sz="2150" dirty="0" smtClean="0">
              <a:ea typeface="+mn-ea"/>
              <a:cs typeface="+mn-cs"/>
            </a:endParaRPr>
          </a:p>
          <a:p>
            <a:pPr eaLnBrk="1" fontAlgn="auto" hangingPunct="1">
              <a:spcAft>
                <a:spcPts val="0"/>
              </a:spcAft>
              <a:buFont typeface="Arial" pitchFamily="34" charset="0"/>
              <a:buChar char="•"/>
              <a:defRPr/>
            </a:pPr>
            <a:r>
              <a:rPr lang="en-US" sz="2150" b="1" dirty="0" smtClean="0">
                <a:ea typeface="+mn-ea"/>
                <a:cs typeface="+mn-cs"/>
              </a:rPr>
              <a:t>What do you think lesions to the premotor cortex might result in?</a:t>
            </a:r>
          </a:p>
          <a:p>
            <a:pPr eaLnBrk="1" fontAlgn="auto" hangingPunct="1">
              <a:spcAft>
                <a:spcPts val="0"/>
              </a:spcAft>
              <a:buFont typeface="Arial" pitchFamily="34" charset="0"/>
              <a:buChar char="•"/>
              <a:defRPr/>
            </a:pPr>
            <a:endParaRPr lang="en-US" sz="2150" dirty="0">
              <a:ea typeface="+mn-ea"/>
              <a:cs typeface="+mn-cs"/>
            </a:endParaRPr>
          </a:p>
          <a:p>
            <a:pPr eaLnBrk="1" fontAlgn="auto" hangingPunct="1">
              <a:spcAft>
                <a:spcPts val="0"/>
              </a:spcAft>
              <a:buFont typeface="Arial" pitchFamily="34" charset="0"/>
              <a:buChar char="•"/>
              <a:defRPr/>
            </a:pPr>
            <a:r>
              <a:rPr lang="en-US" sz="2150" dirty="0" smtClean="0">
                <a:ea typeface="+mn-ea"/>
                <a:cs typeface="+mn-cs"/>
              </a:rPr>
              <a:t>The premotor cortex also contains </a:t>
            </a:r>
            <a:r>
              <a:rPr lang="en-US" sz="2150" b="1" u="sng" dirty="0" smtClean="0">
                <a:ea typeface="+mn-ea"/>
                <a:cs typeface="+mn-cs"/>
              </a:rPr>
              <a:t>mirror neurons</a:t>
            </a:r>
            <a:r>
              <a:rPr lang="en-US" sz="2150" dirty="0" smtClean="0">
                <a:ea typeface="+mn-ea"/>
                <a:cs typeface="+mn-cs"/>
              </a:rPr>
              <a:t>, which are activated when a person does an activity and when they SEE the same action being done—may allow imitation and empathy</a:t>
            </a:r>
          </a:p>
          <a:p>
            <a:pPr eaLnBrk="1" fontAlgn="auto" hangingPunct="1">
              <a:spcAft>
                <a:spcPts val="0"/>
              </a:spcAft>
              <a:buFont typeface="Arial" pitchFamily="34" charset="0"/>
              <a:buChar char="•"/>
              <a:defRPr/>
            </a:pPr>
            <a:endParaRPr lang="en-US" sz="2150" dirty="0">
              <a:ea typeface="+mn-ea"/>
              <a:cs typeface="+mn-cs"/>
            </a:endParaRPr>
          </a:p>
          <a:p>
            <a:pPr eaLnBrk="1" fontAlgn="auto" hangingPunct="1">
              <a:spcAft>
                <a:spcPts val="0"/>
              </a:spcAft>
              <a:buFont typeface="Arial" pitchFamily="34" charset="0"/>
              <a:buChar char="•"/>
              <a:defRPr/>
            </a:pPr>
            <a:r>
              <a:rPr lang="en-US" sz="2150" dirty="0" smtClean="0">
                <a:ea typeface="+mn-ea"/>
                <a:cs typeface="+mn-cs"/>
              </a:rPr>
              <a:t>Neurons in the premotor cortex send their axons to </a:t>
            </a:r>
            <a:r>
              <a:rPr lang="en-US" sz="2150" dirty="0">
                <a:ea typeface="+mn-ea"/>
                <a:cs typeface="+mn-cs"/>
              </a:rPr>
              <a:t>the </a:t>
            </a:r>
            <a:r>
              <a:rPr lang="en-US" sz="2150" u="sng" dirty="0">
                <a:ea typeface="+mn-ea"/>
                <a:cs typeface="+mn-cs"/>
              </a:rPr>
              <a:t>motor cortex</a:t>
            </a:r>
          </a:p>
          <a:p>
            <a:pPr marL="0" indent="0" eaLnBrk="1" fontAlgn="auto" hangingPunct="1">
              <a:spcAft>
                <a:spcPts val="0"/>
              </a:spcAft>
              <a:buFont typeface="Arial" charset="0"/>
              <a:buNone/>
              <a:defRPr/>
            </a:pPr>
            <a:endParaRPr lang="en-US" sz="2150" dirty="0">
              <a:ea typeface="+mn-ea"/>
              <a:cs typeface="+mn-cs"/>
            </a:endParaRPr>
          </a:p>
        </p:txBody>
      </p:sp>
      <p:pic>
        <p:nvPicPr>
          <p:cNvPr id="450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4450" y="1271588"/>
            <a:ext cx="3143250" cy="2657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708924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419100" y="42863"/>
            <a:ext cx="8229600" cy="1143000"/>
          </a:xfrm>
        </p:spPr>
        <p:txBody>
          <a:bodyPr/>
          <a:lstStyle/>
          <a:p>
            <a:pPr eaLnBrk="1" hangingPunct="1"/>
            <a:r>
              <a:rPr lang="en-US" b="1">
                <a:latin typeface="Calibri" charset="0"/>
              </a:rPr>
              <a:t>Motor Cortex</a:t>
            </a:r>
          </a:p>
        </p:txBody>
      </p:sp>
      <p:sp>
        <p:nvSpPr>
          <p:cNvPr id="16386" name="Content Placeholder 2"/>
          <p:cNvSpPr>
            <a:spLocks noGrp="1"/>
          </p:cNvSpPr>
          <p:nvPr>
            <p:ph sz="half" idx="1"/>
          </p:nvPr>
        </p:nvSpPr>
        <p:spPr>
          <a:xfrm>
            <a:off x="215900" y="901700"/>
            <a:ext cx="5384800" cy="5786438"/>
          </a:xfrm>
        </p:spPr>
        <p:txBody>
          <a:bodyPr/>
          <a:lstStyle/>
          <a:p>
            <a:pPr eaLnBrk="1" hangingPunct="1">
              <a:lnSpc>
                <a:spcPct val="80000"/>
              </a:lnSpc>
            </a:pPr>
            <a:r>
              <a:rPr lang="en-US" sz="2100" dirty="0">
                <a:latin typeface="Calibri" charset="0"/>
              </a:rPr>
              <a:t>The neurons of the motor cortex are arranged in groups that produce movement of key body parts</a:t>
            </a:r>
          </a:p>
          <a:p>
            <a:pPr eaLnBrk="1" hangingPunct="1">
              <a:lnSpc>
                <a:spcPct val="80000"/>
              </a:lnSpc>
              <a:buFont typeface="Arial" charset="0"/>
              <a:buNone/>
            </a:pPr>
            <a:endParaRPr lang="en-US" sz="2100" dirty="0">
              <a:latin typeface="Calibri" charset="0"/>
            </a:endParaRPr>
          </a:p>
          <a:p>
            <a:pPr eaLnBrk="1" hangingPunct="1">
              <a:lnSpc>
                <a:spcPct val="80000"/>
              </a:lnSpc>
            </a:pPr>
            <a:r>
              <a:rPr lang="en-US" sz="2100" b="1" dirty="0">
                <a:latin typeface="Calibri" charset="0"/>
              </a:rPr>
              <a:t>Motor homunculus</a:t>
            </a:r>
            <a:r>
              <a:rPr lang="en-US" sz="2100" dirty="0">
                <a:latin typeface="Calibri" charset="0"/>
              </a:rPr>
              <a:t>—a representation of the motor cortex </a:t>
            </a:r>
            <a:r>
              <a:rPr lang="en-US" sz="2100" dirty="0" smtClean="0">
                <a:latin typeface="Calibri" charset="0"/>
              </a:rPr>
              <a:t>map, greater </a:t>
            </a:r>
            <a:r>
              <a:rPr lang="en-US" sz="2100" dirty="0">
                <a:latin typeface="Calibri" charset="0"/>
              </a:rPr>
              <a:t>size of hands, lips &amp; tongue reflect greater motor innervation of these parts due to their finer movement </a:t>
            </a:r>
            <a:r>
              <a:rPr lang="en-US" sz="2100" dirty="0" smtClean="0">
                <a:latin typeface="Calibri" charset="0"/>
              </a:rPr>
              <a:t>abilities</a:t>
            </a:r>
          </a:p>
          <a:p>
            <a:pPr eaLnBrk="1" hangingPunct="1">
              <a:lnSpc>
                <a:spcPct val="80000"/>
              </a:lnSpc>
            </a:pPr>
            <a:endParaRPr lang="en-US" sz="2100" dirty="0">
              <a:latin typeface="Calibri" charset="0"/>
            </a:endParaRPr>
          </a:p>
          <a:p>
            <a:pPr eaLnBrk="1" hangingPunct="1">
              <a:lnSpc>
                <a:spcPct val="80000"/>
              </a:lnSpc>
            </a:pPr>
            <a:r>
              <a:rPr lang="en-US" sz="2100" dirty="0" smtClean="0">
                <a:latin typeface="Calibri" charset="0"/>
              </a:rPr>
              <a:t>The size and complexity of different regions is determined by experience—musicians, athletes have larger representations for body parts involved with their talent</a:t>
            </a:r>
            <a:endParaRPr lang="en-US" sz="2100" dirty="0">
              <a:latin typeface="Calibri" charset="0"/>
            </a:endParaRPr>
          </a:p>
          <a:p>
            <a:pPr eaLnBrk="1" hangingPunct="1">
              <a:lnSpc>
                <a:spcPct val="80000"/>
              </a:lnSpc>
            </a:pPr>
            <a:endParaRPr lang="en-US" sz="2100" dirty="0">
              <a:latin typeface="Calibri" charset="0"/>
            </a:endParaRPr>
          </a:p>
          <a:p>
            <a:pPr eaLnBrk="1" hangingPunct="1">
              <a:lnSpc>
                <a:spcPct val="80000"/>
              </a:lnSpc>
            </a:pPr>
            <a:r>
              <a:rPr lang="en-US" sz="2100" b="1" dirty="0">
                <a:latin typeface="Calibri" charset="0"/>
              </a:rPr>
              <a:t>What do you think lesions to the motor cortex result in?</a:t>
            </a:r>
          </a:p>
          <a:p>
            <a:pPr eaLnBrk="1" hangingPunct="1">
              <a:lnSpc>
                <a:spcPct val="80000"/>
              </a:lnSpc>
            </a:pPr>
            <a:endParaRPr lang="en-US" sz="2100" dirty="0">
              <a:latin typeface="Calibri" charset="0"/>
            </a:endParaRPr>
          </a:p>
          <a:p>
            <a:pPr eaLnBrk="1" hangingPunct="1">
              <a:lnSpc>
                <a:spcPct val="80000"/>
              </a:lnSpc>
            </a:pPr>
            <a:r>
              <a:rPr lang="en-US" sz="2100" dirty="0">
                <a:latin typeface="Calibri" charset="0"/>
              </a:rPr>
              <a:t>Motor cortex neurons send their axons down through the </a:t>
            </a:r>
            <a:r>
              <a:rPr lang="en-US" sz="2100" u="sng" dirty="0">
                <a:latin typeface="Calibri" charset="0"/>
              </a:rPr>
              <a:t>brainstem</a:t>
            </a:r>
            <a:r>
              <a:rPr lang="en-US" sz="2100" dirty="0">
                <a:latin typeface="Calibri" charset="0"/>
              </a:rPr>
              <a:t> as well as to the </a:t>
            </a:r>
            <a:r>
              <a:rPr lang="en-US" sz="2100" u="sng" dirty="0">
                <a:latin typeface="Calibri" charset="0"/>
              </a:rPr>
              <a:t>basal ganglia </a:t>
            </a:r>
            <a:r>
              <a:rPr lang="en-US" sz="2100" dirty="0">
                <a:latin typeface="Calibri" charset="0"/>
              </a:rPr>
              <a:t>and the </a:t>
            </a:r>
            <a:r>
              <a:rPr lang="en-US" sz="2100" u="sng" dirty="0">
                <a:latin typeface="Calibri" charset="0"/>
              </a:rPr>
              <a:t>cerebellum</a:t>
            </a:r>
          </a:p>
        </p:txBody>
      </p:sp>
      <p:pic>
        <p:nvPicPr>
          <p:cNvPr id="460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0700" y="1011238"/>
            <a:ext cx="3530599" cy="34771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460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7538" y="4535488"/>
            <a:ext cx="1876425" cy="2076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811265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361950" y="53975"/>
            <a:ext cx="8229600" cy="1143000"/>
          </a:xfrm>
        </p:spPr>
        <p:txBody>
          <a:bodyPr/>
          <a:lstStyle/>
          <a:p>
            <a:pPr eaLnBrk="1" hangingPunct="1"/>
            <a:r>
              <a:rPr lang="en-US" b="1" dirty="0">
                <a:latin typeface="Calibri" charset="0"/>
              </a:rPr>
              <a:t>Spinal Cord</a:t>
            </a:r>
          </a:p>
        </p:txBody>
      </p:sp>
      <p:sp>
        <p:nvSpPr>
          <p:cNvPr id="3" name="Content Placeholder 2"/>
          <p:cNvSpPr>
            <a:spLocks noGrp="1"/>
          </p:cNvSpPr>
          <p:nvPr>
            <p:ph sz="half" idx="1"/>
          </p:nvPr>
        </p:nvSpPr>
        <p:spPr>
          <a:xfrm>
            <a:off x="187325" y="1016000"/>
            <a:ext cx="4333875" cy="5702300"/>
          </a:xfrm>
        </p:spPr>
        <p:txBody>
          <a:bodyPr rtlCol="0">
            <a:normAutofit fontScale="85000" lnSpcReduction="20000"/>
          </a:bodyPr>
          <a:lstStyle/>
          <a:p>
            <a:pPr eaLnBrk="1" fontAlgn="auto" hangingPunct="1">
              <a:spcAft>
                <a:spcPts val="0"/>
              </a:spcAft>
              <a:buFont typeface="Arial" pitchFamily="34" charset="0"/>
              <a:buChar char="•"/>
              <a:defRPr/>
            </a:pPr>
            <a:r>
              <a:rPr lang="en-US" sz="2200" dirty="0" smtClean="0">
                <a:ea typeface="+mn-ea"/>
                <a:cs typeface="+mn-cs"/>
              </a:rPr>
              <a:t>Axons from </a:t>
            </a:r>
            <a:r>
              <a:rPr lang="en-US" sz="2200" b="1" u="sng" dirty="0">
                <a:ea typeface="+mn-ea"/>
                <a:cs typeface="+mn-cs"/>
              </a:rPr>
              <a:t>u</a:t>
            </a:r>
            <a:r>
              <a:rPr lang="en-US" sz="2200" b="1" u="sng" dirty="0" smtClean="0">
                <a:ea typeface="+mn-ea"/>
                <a:cs typeface="+mn-cs"/>
              </a:rPr>
              <a:t>pper motor neurons</a:t>
            </a:r>
            <a:r>
              <a:rPr lang="en-US" sz="2200" u="sng" dirty="0" smtClean="0">
                <a:ea typeface="+mn-ea"/>
                <a:cs typeface="+mn-cs"/>
              </a:rPr>
              <a:t> </a:t>
            </a:r>
            <a:r>
              <a:rPr lang="en-US" sz="2200" dirty="0" smtClean="0">
                <a:ea typeface="+mn-ea"/>
                <a:cs typeface="+mn-cs"/>
              </a:rPr>
              <a:t>from motor cortex continue to descend to the spinal cord</a:t>
            </a:r>
          </a:p>
          <a:p>
            <a:pPr marL="0" indent="0" eaLnBrk="1" fontAlgn="auto" hangingPunct="1">
              <a:spcAft>
                <a:spcPts val="0"/>
              </a:spcAft>
              <a:buFont typeface="Arial" charset="0"/>
              <a:buNone/>
              <a:defRPr/>
            </a:pPr>
            <a:endParaRPr lang="en-US" sz="2200" dirty="0" smtClean="0">
              <a:ea typeface="+mn-ea"/>
              <a:cs typeface="+mn-cs"/>
            </a:endParaRPr>
          </a:p>
          <a:p>
            <a:pPr eaLnBrk="1" fontAlgn="auto" hangingPunct="1">
              <a:spcAft>
                <a:spcPts val="0"/>
              </a:spcAft>
              <a:buFont typeface="Arial" pitchFamily="34" charset="0"/>
              <a:buChar char="•"/>
              <a:defRPr/>
            </a:pPr>
            <a:r>
              <a:rPr lang="en-US" sz="2200" dirty="0" smtClean="0">
                <a:ea typeface="+mn-ea"/>
                <a:cs typeface="+mn-cs"/>
              </a:rPr>
              <a:t>Upper motor neurons synapse onto </a:t>
            </a:r>
            <a:r>
              <a:rPr lang="en-US" sz="2200" b="1" u="sng" dirty="0" smtClean="0">
                <a:ea typeface="+mn-ea"/>
                <a:cs typeface="+mn-cs"/>
              </a:rPr>
              <a:t>lower motor neurons</a:t>
            </a:r>
          </a:p>
          <a:p>
            <a:pPr marL="0" indent="0" eaLnBrk="1" fontAlgn="auto" hangingPunct="1">
              <a:spcAft>
                <a:spcPts val="0"/>
              </a:spcAft>
              <a:buFont typeface="Arial" charset="0"/>
              <a:buNone/>
              <a:defRPr/>
            </a:pPr>
            <a:endParaRPr lang="en-US" sz="2200" dirty="0" smtClean="0">
              <a:ea typeface="+mn-ea"/>
              <a:cs typeface="+mn-cs"/>
            </a:endParaRPr>
          </a:p>
          <a:p>
            <a:pPr eaLnBrk="1" fontAlgn="auto" hangingPunct="1">
              <a:spcAft>
                <a:spcPts val="0"/>
              </a:spcAft>
              <a:buFont typeface="Arial" pitchFamily="34" charset="0"/>
              <a:buChar char="•"/>
              <a:defRPr/>
            </a:pPr>
            <a:r>
              <a:rPr lang="en-US" sz="2200" dirty="0" smtClean="0">
                <a:ea typeface="+mn-ea"/>
                <a:cs typeface="+mn-cs"/>
              </a:rPr>
              <a:t>Axons of lower motor neurons exit spinal cord via the peripheral nerve and synapse on muscle fibers</a:t>
            </a:r>
          </a:p>
          <a:p>
            <a:pPr eaLnBrk="1" fontAlgn="auto" hangingPunct="1">
              <a:spcAft>
                <a:spcPts val="0"/>
              </a:spcAft>
              <a:buFont typeface="Arial" pitchFamily="34" charset="0"/>
              <a:buChar char="•"/>
              <a:defRPr/>
            </a:pPr>
            <a:endParaRPr lang="en-US" sz="2200" dirty="0">
              <a:ea typeface="+mn-ea"/>
              <a:cs typeface="+mn-cs"/>
            </a:endParaRPr>
          </a:p>
          <a:p>
            <a:pPr eaLnBrk="1" fontAlgn="auto" hangingPunct="1">
              <a:spcAft>
                <a:spcPts val="0"/>
              </a:spcAft>
              <a:buFont typeface="Arial" pitchFamily="34" charset="0"/>
              <a:buChar char="•"/>
              <a:defRPr/>
            </a:pPr>
            <a:r>
              <a:rPr lang="en-US" sz="2200" dirty="0" smtClean="0">
                <a:ea typeface="+mn-ea"/>
                <a:cs typeface="+mn-cs"/>
              </a:rPr>
              <a:t>The spinal cord also contains </a:t>
            </a:r>
            <a:r>
              <a:rPr lang="en-US" sz="2200" b="1" u="sng" dirty="0" smtClean="0">
                <a:ea typeface="+mn-ea"/>
                <a:cs typeface="+mn-cs"/>
              </a:rPr>
              <a:t>central pattern generators</a:t>
            </a:r>
            <a:r>
              <a:rPr lang="en-US" sz="2200" dirty="0" smtClean="0">
                <a:ea typeface="+mn-ea"/>
                <a:cs typeface="+mn-cs"/>
              </a:rPr>
              <a:t>—circuits of interneurons that alternatingly activate lower motor neurons down the limbs on both sides of the body to produce rhythmic, cyclic movements like walking</a:t>
            </a:r>
          </a:p>
          <a:p>
            <a:pPr eaLnBrk="1" fontAlgn="auto" hangingPunct="1">
              <a:spcAft>
                <a:spcPts val="0"/>
              </a:spcAft>
              <a:buFont typeface="Arial" pitchFamily="34" charset="0"/>
              <a:buChar char="•"/>
              <a:defRPr/>
            </a:pPr>
            <a:endParaRPr lang="en-US" sz="2200" dirty="0">
              <a:ea typeface="+mn-ea"/>
              <a:cs typeface="+mn-cs"/>
            </a:endParaRPr>
          </a:p>
          <a:p>
            <a:pPr eaLnBrk="1" fontAlgn="auto" hangingPunct="1">
              <a:spcAft>
                <a:spcPts val="0"/>
              </a:spcAft>
              <a:buFont typeface="Arial" pitchFamily="34" charset="0"/>
              <a:buChar char="•"/>
              <a:defRPr/>
            </a:pPr>
            <a:r>
              <a:rPr lang="en-US" sz="2200" dirty="0" smtClean="0">
                <a:ea typeface="+mn-ea"/>
                <a:cs typeface="+mn-cs"/>
              </a:rPr>
              <a:t>Input from upper motor neurons can activate, inhibit, or modify activity of CPGs</a:t>
            </a:r>
          </a:p>
        </p:txBody>
      </p:sp>
      <p:pic>
        <p:nvPicPr>
          <p:cNvPr id="18435" name="Picture 2" descr="http://furiouspurpose.me/wp-content/uploads/2012/05/motorneuron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8239" y="1149350"/>
            <a:ext cx="4503686" cy="5505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33796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457200" y="55563"/>
            <a:ext cx="8229600" cy="1143000"/>
          </a:xfrm>
        </p:spPr>
        <p:txBody>
          <a:bodyPr/>
          <a:lstStyle/>
          <a:p>
            <a:pPr eaLnBrk="1" hangingPunct="1"/>
            <a:r>
              <a:rPr lang="en-US" b="1">
                <a:latin typeface="Calibri" charset="0"/>
              </a:rPr>
              <a:t>Skeletal Muscle</a:t>
            </a:r>
          </a:p>
        </p:txBody>
      </p:sp>
      <p:sp>
        <p:nvSpPr>
          <p:cNvPr id="19458" name="Content Placeholder 2"/>
          <p:cNvSpPr>
            <a:spLocks noGrp="1"/>
          </p:cNvSpPr>
          <p:nvPr>
            <p:ph sz="half" idx="1"/>
          </p:nvPr>
        </p:nvSpPr>
        <p:spPr>
          <a:xfrm>
            <a:off x="98425" y="942975"/>
            <a:ext cx="4587875" cy="5734050"/>
          </a:xfrm>
        </p:spPr>
        <p:txBody>
          <a:bodyPr/>
          <a:lstStyle/>
          <a:p>
            <a:pPr eaLnBrk="1" hangingPunct="1">
              <a:lnSpc>
                <a:spcPct val="80000"/>
              </a:lnSpc>
            </a:pPr>
            <a:r>
              <a:rPr lang="en-US" sz="2200">
                <a:latin typeface="Calibri" charset="0"/>
              </a:rPr>
              <a:t>Consists of long, cylindrical cells called muscle fibers that produce movement by contracting or shortening and pulling against bones</a:t>
            </a:r>
          </a:p>
          <a:p>
            <a:pPr eaLnBrk="1" hangingPunct="1">
              <a:lnSpc>
                <a:spcPct val="80000"/>
              </a:lnSpc>
              <a:buFont typeface="Arial" charset="0"/>
              <a:buNone/>
            </a:pPr>
            <a:endParaRPr lang="en-US" sz="2200" dirty="0">
              <a:latin typeface="Calibri" charset="0"/>
            </a:endParaRPr>
          </a:p>
          <a:p>
            <a:pPr eaLnBrk="1" hangingPunct="1">
              <a:lnSpc>
                <a:spcPct val="80000"/>
              </a:lnSpc>
            </a:pPr>
            <a:r>
              <a:rPr lang="en-US" sz="2200" dirty="0">
                <a:latin typeface="Calibri" charset="0"/>
              </a:rPr>
              <a:t>Each muscle fiber gets innervated by a single motor neuron</a:t>
            </a:r>
          </a:p>
          <a:p>
            <a:pPr eaLnBrk="1" hangingPunct="1">
              <a:lnSpc>
                <a:spcPct val="80000"/>
              </a:lnSpc>
              <a:buFont typeface="Arial" charset="0"/>
              <a:buNone/>
            </a:pPr>
            <a:endParaRPr lang="en-US" sz="2200" dirty="0">
              <a:latin typeface="Calibri" charset="0"/>
            </a:endParaRPr>
          </a:p>
          <a:p>
            <a:pPr eaLnBrk="1" hangingPunct="1">
              <a:lnSpc>
                <a:spcPct val="80000"/>
              </a:lnSpc>
            </a:pPr>
            <a:r>
              <a:rPr lang="en-US" sz="2200" dirty="0">
                <a:latin typeface="Calibri" charset="0"/>
              </a:rPr>
              <a:t>However a single motor neuron can innervate multiple muscle fibers—</a:t>
            </a:r>
            <a:r>
              <a:rPr lang="en-US" sz="2200" b="1" u="sng" dirty="0">
                <a:latin typeface="Calibri" charset="0"/>
              </a:rPr>
              <a:t>motor unit</a:t>
            </a:r>
          </a:p>
          <a:p>
            <a:pPr eaLnBrk="1" hangingPunct="1">
              <a:lnSpc>
                <a:spcPct val="80000"/>
              </a:lnSpc>
            </a:pPr>
            <a:endParaRPr lang="en-US" sz="2200" b="1" u="sng" dirty="0">
              <a:latin typeface="Calibri" charset="0"/>
            </a:endParaRPr>
          </a:p>
          <a:p>
            <a:pPr eaLnBrk="1" hangingPunct="1">
              <a:lnSpc>
                <a:spcPct val="80000"/>
              </a:lnSpc>
            </a:pPr>
            <a:r>
              <a:rPr lang="en-US" sz="2200" b="1" u="sng" dirty="0">
                <a:latin typeface="Calibri" charset="0"/>
              </a:rPr>
              <a:t>Agonists</a:t>
            </a:r>
            <a:r>
              <a:rPr lang="en-US" sz="2200" dirty="0">
                <a:latin typeface="Calibri" charset="0"/>
              </a:rPr>
              <a:t> are muscles that contract to produce movement, </a:t>
            </a:r>
            <a:r>
              <a:rPr lang="en-US" sz="2200" b="1" u="sng" dirty="0">
                <a:latin typeface="Calibri" charset="0"/>
              </a:rPr>
              <a:t>antagonists</a:t>
            </a:r>
            <a:r>
              <a:rPr lang="en-US" sz="2200" dirty="0">
                <a:latin typeface="Calibri" charset="0"/>
              </a:rPr>
              <a:t> are muscles that oppose the contracting muscle by passively lengthening</a:t>
            </a:r>
          </a:p>
        </p:txBody>
      </p:sp>
      <p:pic>
        <p:nvPicPr>
          <p:cNvPr id="5223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275" y="1522413"/>
            <a:ext cx="3757613" cy="4840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388682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ctrTitle"/>
          </p:nvPr>
        </p:nvSpPr>
        <p:spPr/>
        <p:txBody>
          <a:bodyPr/>
          <a:lstStyle/>
          <a:p>
            <a:pPr eaLnBrk="1" hangingPunct="1"/>
            <a:r>
              <a:rPr lang="en-US">
                <a:latin typeface="Calibri" charset="0"/>
              </a:rPr>
              <a:t>Feedback and Motor Behavior</a:t>
            </a:r>
          </a:p>
        </p:txBody>
      </p:sp>
      <p:sp>
        <p:nvSpPr>
          <p:cNvPr id="3" name="Subtitle 2"/>
          <p:cNvSpPr>
            <a:spLocks noGrp="1"/>
          </p:cNvSpPr>
          <p:nvPr>
            <p:ph type="subTitle" idx="1"/>
          </p:nvPr>
        </p:nvSpPr>
        <p:spPr/>
        <p:txBody>
          <a:bodyPr rtlCol="0">
            <a:normAutofit/>
          </a:bodyPr>
          <a:lstStyle/>
          <a:p>
            <a:pPr eaLnBrk="1" fontAlgn="auto" hangingPunct="1">
              <a:spcAft>
                <a:spcPts val="0"/>
              </a:spcAft>
              <a:buFont typeface="Arial" pitchFamily="34" charset="0"/>
              <a:buNone/>
              <a:defRPr/>
            </a:pPr>
            <a:r>
              <a:rPr lang="en-US" dirty="0" smtClean="0">
                <a:solidFill>
                  <a:schemeClr val="tx1">
                    <a:lumMod val="75000"/>
                    <a:lumOff val="25000"/>
                  </a:schemeClr>
                </a:solidFill>
                <a:ea typeface="+mn-ea"/>
                <a:cs typeface="+mn-cs"/>
              </a:rPr>
              <a:t>The basal ganglia, the cerebellum, and sensorimotor input</a:t>
            </a:r>
            <a:endParaRPr lang="en-US" dirty="0">
              <a:solidFill>
                <a:schemeClr val="tx1">
                  <a:lumMod val="75000"/>
                  <a:lumOff val="25000"/>
                </a:schemeClr>
              </a:solidFill>
              <a:ea typeface="+mn-ea"/>
              <a:cs typeface="+mn-cs"/>
            </a:endParaRPr>
          </a:p>
        </p:txBody>
      </p:sp>
    </p:spTree>
    <p:extLst>
      <p:ext uri="{BB962C8B-B14F-4D97-AF65-F5344CB8AC3E}">
        <p14:creationId xmlns:p14="http://schemas.microsoft.com/office/powerpoint/2010/main" val="720233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457200" y="103188"/>
            <a:ext cx="8229600" cy="963612"/>
          </a:xfrm>
        </p:spPr>
        <p:txBody>
          <a:bodyPr/>
          <a:lstStyle/>
          <a:p>
            <a:pPr eaLnBrk="1" hangingPunct="1"/>
            <a:r>
              <a:rPr lang="en-US" b="1">
                <a:latin typeface="Calibri" charset="0"/>
              </a:rPr>
              <a:t>Basal Ganglia</a:t>
            </a:r>
          </a:p>
        </p:txBody>
      </p:sp>
      <p:sp>
        <p:nvSpPr>
          <p:cNvPr id="47107" name="Content Placeholder 2"/>
          <p:cNvSpPr>
            <a:spLocks noGrp="1"/>
          </p:cNvSpPr>
          <p:nvPr>
            <p:ph sz="half" idx="1"/>
          </p:nvPr>
        </p:nvSpPr>
        <p:spPr>
          <a:xfrm>
            <a:off x="85725" y="904875"/>
            <a:ext cx="4219575" cy="5813425"/>
          </a:xfrm>
        </p:spPr>
        <p:txBody>
          <a:bodyPr/>
          <a:lstStyle/>
          <a:p>
            <a:pPr eaLnBrk="1" hangingPunct="1">
              <a:defRPr/>
            </a:pPr>
            <a:r>
              <a:rPr lang="en-US" sz="2300" dirty="0" smtClean="0">
                <a:ea typeface="+mn-ea"/>
                <a:cs typeface="+mn-cs"/>
              </a:rPr>
              <a:t>Group of nuclei in the forebrain</a:t>
            </a:r>
          </a:p>
          <a:p>
            <a:pPr marL="0" indent="0" eaLnBrk="1" hangingPunct="1">
              <a:buFont typeface="Arial" charset="0"/>
              <a:buNone/>
              <a:defRPr/>
            </a:pPr>
            <a:endParaRPr lang="en-US" sz="2300" dirty="0" smtClean="0">
              <a:ea typeface="+mn-ea"/>
              <a:cs typeface="+mn-cs"/>
            </a:endParaRPr>
          </a:p>
          <a:p>
            <a:pPr eaLnBrk="1" hangingPunct="1">
              <a:defRPr/>
            </a:pPr>
            <a:r>
              <a:rPr lang="en-US" sz="2300" dirty="0" smtClean="0">
                <a:ea typeface="+mn-ea"/>
                <a:cs typeface="+mn-cs"/>
              </a:rPr>
              <a:t>Basal ganglia neurons receive input from the </a:t>
            </a:r>
            <a:r>
              <a:rPr lang="en-US" sz="2300" u="sng" dirty="0" smtClean="0">
                <a:ea typeface="+mn-ea"/>
                <a:cs typeface="+mn-cs"/>
              </a:rPr>
              <a:t>motor cortex </a:t>
            </a:r>
            <a:r>
              <a:rPr lang="en-US" sz="2300" dirty="0" smtClean="0">
                <a:ea typeface="+mn-ea"/>
                <a:cs typeface="+mn-cs"/>
              </a:rPr>
              <a:t>and the </a:t>
            </a:r>
            <a:r>
              <a:rPr lang="en-US" sz="2300" b="1" u="sng" dirty="0" err="1" smtClean="0">
                <a:ea typeface="+mn-ea"/>
                <a:cs typeface="+mn-cs"/>
              </a:rPr>
              <a:t>substantia</a:t>
            </a:r>
            <a:r>
              <a:rPr lang="en-US" sz="2300" b="1" u="sng" dirty="0" smtClean="0">
                <a:ea typeface="+mn-ea"/>
                <a:cs typeface="+mn-cs"/>
              </a:rPr>
              <a:t> </a:t>
            </a:r>
            <a:r>
              <a:rPr lang="en-US" sz="2300" b="1" u="sng" dirty="0" err="1" smtClean="0">
                <a:ea typeface="+mn-ea"/>
                <a:cs typeface="+mn-cs"/>
              </a:rPr>
              <a:t>nigra</a:t>
            </a:r>
            <a:r>
              <a:rPr lang="en-US" sz="2300" b="1" u="sng" dirty="0" smtClean="0">
                <a:ea typeface="+mn-ea"/>
                <a:cs typeface="+mn-cs"/>
              </a:rPr>
              <a:t> </a:t>
            </a:r>
            <a:r>
              <a:rPr lang="en-US" sz="2300" dirty="0" smtClean="0">
                <a:ea typeface="+mn-ea"/>
                <a:cs typeface="+mn-cs"/>
              </a:rPr>
              <a:t>on motor behavior and from the </a:t>
            </a:r>
            <a:r>
              <a:rPr lang="en-US" sz="2300" u="sng" dirty="0" smtClean="0">
                <a:ea typeface="+mn-ea"/>
                <a:cs typeface="+mn-cs"/>
              </a:rPr>
              <a:t>sensory cortex </a:t>
            </a:r>
            <a:r>
              <a:rPr lang="en-US" sz="2300" dirty="0" smtClean="0">
                <a:ea typeface="+mn-ea"/>
                <a:cs typeface="+mn-cs"/>
              </a:rPr>
              <a:t>on the success of motor behaviors</a:t>
            </a:r>
          </a:p>
          <a:p>
            <a:pPr marL="0" indent="0" eaLnBrk="1" hangingPunct="1">
              <a:buFont typeface="Arial" charset="0"/>
              <a:buNone/>
              <a:defRPr/>
            </a:pPr>
            <a:endParaRPr lang="en-US" sz="2300" dirty="0" smtClean="0">
              <a:ea typeface="+mn-ea"/>
              <a:cs typeface="+mn-cs"/>
            </a:endParaRPr>
          </a:p>
          <a:p>
            <a:pPr eaLnBrk="1" hangingPunct="1">
              <a:defRPr/>
            </a:pPr>
            <a:r>
              <a:rPr lang="en-US" sz="2300" dirty="0" smtClean="0">
                <a:ea typeface="+mn-ea"/>
                <a:cs typeface="+mn-cs"/>
              </a:rPr>
              <a:t>Basal ganglia neurons send axons back to the motor cortex via the </a:t>
            </a:r>
            <a:r>
              <a:rPr lang="en-US" sz="2300" u="sng" dirty="0" smtClean="0">
                <a:ea typeface="+mn-ea"/>
                <a:cs typeface="+mn-cs"/>
              </a:rPr>
              <a:t>thalamus</a:t>
            </a:r>
            <a:r>
              <a:rPr lang="en-US" sz="2300" dirty="0" smtClean="0">
                <a:ea typeface="+mn-ea"/>
                <a:cs typeface="+mn-cs"/>
              </a:rPr>
              <a:t> </a:t>
            </a:r>
          </a:p>
        </p:txBody>
      </p:sp>
      <p:pic>
        <p:nvPicPr>
          <p:cNvPr id="2150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927100"/>
            <a:ext cx="3055938" cy="2419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6934200" y="3429000"/>
            <a:ext cx="1270000" cy="4953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smtClean="0"/>
              <a:t>Motor </a:t>
            </a:r>
            <a:r>
              <a:rPr lang="en-US" dirty="0"/>
              <a:t>Cortex</a:t>
            </a:r>
          </a:p>
        </p:txBody>
      </p:sp>
      <p:cxnSp>
        <p:nvCxnSpPr>
          <p:cNvPr id="6" name="Straight Arrow Connector 5"/>
          <p:cNvCxnSpPr/>
          <p:nvPr/>
        </p:nvCxnSpPr>
        <p:spPr>
          <a:xfrm>
            <a:off x="7620000" y="4051300"/>
            <a:ext cx="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Hexagon 6"/>
          <p:cNvSpPr/>
          <p:nvPr/>
        </p:nvSpPr>
        <p:spPr>
          <a:xfrm>
            <a:off x="6972300" y="4648200"/>
            <a:ext cx="1206500" cy="520700"/>
          </a:xfrm>
          <a:prstGeom prst="hexagon">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Basal Ganglia</a:t>
            </a:r>
          </a:p>
        </p:txBody>
      </p:sp>
      <p:sp>
        <p:nvSpPr>
          <p:cNvPr id="8" name="Rounded Rectangle 7"/>
          <p:cNvSpPr/>
          <p:nvPr/>
        </p:nvSpPr>
        <p:spPr>
          <a:xfrm>
            <a:off x="6845300" y="6261100"/>
            <a:ext cx="1358900" cy="495300"/>
          </a:xfrm>
          <a:prstGeom prst="round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Thalamus</a:t>
            </a:r>
          </a:p>
        </p:txBody>
      </p:sp>
      <p:cxnSp>
        <p:nvCxnSpPr>
          <p:cNvPr id="11" name="Straight Connector 10"/>
          <p:cNvCxnSpPr>
            <a:stCxn id="8" idx="3"/>
          </p:cNvCxnSpPr>
          <p:nvPr/>
        </p:nvCxnSpPr>
        <p:spPr>
          <a:xfrm flipV="1">
            <a:off x="8204200" y="6502400"/>
            <a:ext cx="546100" cy="635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flipV="1">
            <a:off x="8699500" y="3721100"/>
            <a:ext cx="50800" cy="279400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8293100" y="3721100"/>
            <a:ext cx="419100" cy="1270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1515" name="TextBox 13"/>
          <p:cNvSpPr txBox="1">
            <a:spLocks noChangeArrowheads="1"/>
          </p:cNvSpPr>
          <p:nvPr/>
        </p:nvSpPr>
        <p:spPr bwMode="auto">
          <a:xfrm>
            <a:off x="8166100" y="3403600"/>
            <a:ext cx="3000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p:txBody>
      </p:sp>
      <p:sp>
        <p:nvSpPr>
          <p:cNvPr id="19" name="Oval 18"/>
          <p:cNvSpPr/>
          <p:nvPr/>
        </p:nvSpPr>
        <p:spPr>
          <a:xfrm>
            <a:off x="4254500" y="4546600"/>
            <a:ext cx="1663700" cy="660400"/>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t>Substantia</a:t>
            </a:r>
            <a:endParaRPr lang="en-US" dirty="0"/>
          </a:p>
          <a:p>
            <a:pPr algn="ctr">
              <a:defRPr/>
            </a:pPr>
            <a:r>
              <a:rPr lang="en-US" dirty="0" err="1"/>
              <a:t>Nigra</a:t>
            </a:r>
            <a:endParaRPr lang="en-US" dirty="0"/>
          </a:p>
        </p:txBody>
      </p:sp>
      <p:cxnSp>
        <p:nvCxnSpPr>
          <p:cNvPr id="20" name="Straight Arrow Connector 19"/>
          <p:cNvCxnSpPr/>
          <p:nvPr/>
        </p:nvCxnSpPr>
        <p:spPr>
          <a:xfrm>
            <a:off x="6007100" y="4876800"/>
            <a:ext cx="952500" cy="31750"/>
          </a:xfrm>
          <a:prstGeom prst="straightConnector1">
            <a:avLst/>
          </a:prstGeom>
          <a:ln>
            <a:solidFill>
              <a:srgbClr val="569FB6"/>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334000" y="3429000"/>
            <a:ext cx="1270000" cy="495300"/>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Sensory Cortex</a:t>
            </a:r>
          </a:p>
        </p:txBody>
      </p:sp>
      <p:cxnSp>
        <p:nvCxnSpPr>
          <p:cNvPr id="22" name="Straight Arrow Connector 21"/>
          <p:cNvCxnSpPr/>
          <p:nvPr/>
        </p:nvCxnSpPr>
        <p:spPr>
          <a:xfrm>
            <a:off x="6477000" y="4076700"/>
            <a:ext cx="736600" cy="482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569200" y="5257800"/>
            <a:ext cx="12700" cy="901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6650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447675" y="104775"/>
            <a:ext cx="8229600" cy="1143000"/>
          </a:xfrm>
        </p:spPr>
        <p:txBody>
          <a:bodyPr/>
          <a:lstStyle/>
          <a:p>
            <a:r>
              <a:rPr lang="en-US" b="1">
                <a:latin typeface="Calibri" charset="0"/>
              </a:rPr>
              <a:t>Damage to the Basal Ganglia</a:t>
            </a:r>
          </a:p>
        </p:txBody>
      </p:sp>
      <p:sp>
        <p:nvSpPr>
          <p:cNvPr id="22530" name="Content Placeholder 2"/>
          <p:cNvSpPr>
            <a:spLocks noGrp="1"/>
          </p:cNvSpPr>
          <p:nvPr>
            <p:ph sz="half" idx="1"/>
          </p:nvPr>
        </p:nvSpPr>
        <p:spPr>
          <a:xfrm>
            <a:off x="114300" y="927100"/>
            <a:ext cx="4711700" cy="5816600"/>
          </a:xfrm>
        </p:spPr>
        <p:txBody>
          <a:bodyPr/>
          <a:lstStyle/>
          <a:p>
            <a:r>
              <a:rPr lang="en-US" sz="2000" b="1" dirty="0">
                <a:latin typeface="Calibri" charset="0"/>
              </a:rPr>
              <a:t>Hyperkinetic symptoms and the direct pathway—</a:t>
            </a:r>
            <a:r>
              <a:rPr lang="en-US" sz="2000" dirty="0">
                <a:latin typeface="Calibri" charset="0"/>
              </a:rPr>
              <a:t>involuntary and/or excessively forceful </a:t>
            </a:r>
            <a:r>
              <a:rPr lang="en-US" sz="2000" dirty="0" smtClean="0">
                <a:latin typeface="Calibri" charset="0"/>
              </a:rPr>
              <a:t>movements caused by damage to the </a:t>
            </a:r>
            <a:r>
              <a:rPr lang="en-US" sz="2000" u="sng" dirty="0" smtClean="0">
                <a:latin typeface="Calibri" charset="0"/>
              </a:rPr>
              <a:t>indirect </a:t>
            </a:r>
            <a:r>
              <a:rPr lang="en-US" sz="2000" dirty="0" smtClean="0">
                <a:latin typeface="Calibri" charset="0"/>
              </a:rPr>
              <a:t>pathway—</a:t>
            </a:r>
            <a:r>
              <a:rPr lang="en-US" sz="2000" b="1" u="sng" dirty="0">
                <a:latin typeface="Calibri" charset="0"/>
              </a:rPr>
              <a:t>Huntington’</a:t>
            </a:r>
            <a:r>
              <a:rPr lang="en-US" altLang="ja-JP" sz="2000" b="1" u="sng" dirty="0">
                <a:latin typeface="Calibri" charset="0"/>
              </a:rPr>
              <a:t>s </a:t>
            </a:r>
            <a:r>
              <a:rPr lang="en-US" altLang="ja-JP" sz="2000" b="1" u="sng" dirty="0" smtClean="0">
                <a:latin typeface="Calibri" charset="0"/>
              </a:rPr>
              <a:t>chorea</a:t>
            </a:r>
            <a:r>
              <a:rPr lang="en-US" altLang="ja-JP" sz="2000" dirty="0" smtClean="0">
                <a:latin typeface="Calibri" charset="0"/>
              </a:rPr>
              <a:t>, </a:t>
            </a:r>
            <a:r>
              <a:rPr lang="en-US" altLang="ja-JP" sz="2000" b="1" u="sng" dirty="0" smtClean="0">
                <a:latin typeface="Calibri" charset="0"/>
              </a:rPr>
              <a:t>Tourette’s </a:t>
            </a:r>
            <a:r>
              <a:rPr lang="en-US" altLang="ja-JP" sz="2000" b="1" u="sng" dirty="0">
                <a:latin typeface="Calibri" charset="0"/>
              </a:rPr>
              <a:t>Syndrome</a:t>
            </a:r>
            <a:r>
              <a:rPr lang="en-US" altLang="ja-JP" sz="2000" dirty="0">
                <a:latin typeface="Calibri" charset="0"/>
              </a:rPr>
              <a:t> </a:t>
            </a:r>
            <a:r>
              <a:rPr lang="en-US" altLang="ja-JP" sz="2000" dirty="0" smtClean="0">
                <a:latin typeface="Calibri" charset="0"/>
              </a:rPr>
              <a:t>tics, obsessive behaviors in </a:t>
            </a:r>
            <a:r>
              <a:rPr lang="en-US" altLang="ja-JP" sz="2000" b="1" u="sng" dirty="0" smtClean="0">
                <a:latin typeface="Calibri" charset="0"/>
              </a:rPr>
              <a:t>OCD</a:t>
            </a:r>
            <a:r>
              <a:rPr lang="en-US" altLang="ja-JP" sz="2000" dirty="0" smtClean="0">
                <a:latin typeface="Calibri" charset="0"/>
              </a:rPr>
              <a:t>, the mania of </a:t>
            </a:r>
            <a:r>
              <a:rPr lang="en-US" altLang="ja-JP" sz="2000" b="1" u="sng" dirty="0" smtClean="0">
                <a:latin typeface="Calibri" charset="0"/>
              </a:rPr>
              <a:t>schizophrenia</a:t>
            </a:r>
            <a:endParaRPr lang="en-US" altLang="ja-JP" sz="2000" b="1" u="sng" dirty="0">
              <a:latin typeface="Calibri" charset="0"/>
            </a:endParaRPr>
          </a:p>
          <a:p>
            <a:pPr>
              <a:buFont typeface="Arial" charset="0"/>
              <a:buNone/>
            </a:pPr>
            <a:endParaRPr lang="en-US" sz="2000" dirty="0">
              <a:latin typeface="Calibri" charset="0"/>
            </a:endParaRPr>
          </a:p>
          <a:p>
            <a:r>
              <a:rPr lang="en-US" sz="2000" b="1" dirty="0">
                <a:latin typeface="Calibri" charset="0"/>
              </a:rPr>
              <a:t>Hypokinetic symptoms and the indirect pathway</a:t>
            </a:r>
            <a:r>
              <a:rPr lang="en-US" sz="2000" dirty="0">
                <a:latin typeface="Calibri" charset="0"/>
              </a:rPr>
              <a:t>—rigidity &amp; decreased movement </a:t>
            </a:r>
            <a:r>
              <a:rPr lang="en-US" sz="2000" dirty="0" smtClean="0">
                <a:latin typeface="Calibri" charset="0"/>
              </a:rPr>
              <a:t>production caused by damage to the </a:t>
            </a:r>
            <a:r>
              <a:rPr lang="en-US" sz="2000" u="sng" dirty="0" smtClean="0">
                <a:latin typeface="Calibri" charset="0"/>
              </a:rPr>
              <a:t>direct</a:t>
            </a:r>
            <a:r>
              <a:rPr lang="en-US" sz="2000" dirty="0" smtClean="0">
                <a:latin typeface="Calibri" charset="0"/>
              </a:rPr>
              <a:t> pathway—</a:t>
            </a:r>
            <a:r>
              <a:rPr lang="en-US" sz="2000" b="1" u="sng" dirty="0">
                <a:latin typeface="Calibri" charset="0"/>
              </a:rPr>
              <a:t>Parkinson’</a:t>
            </a:r>
            <a:r>
              <a:rPr lang="en-US" altLang="ja-JP" sz="2000" b="1" u="sng" dirty="0">
                <a:latin typeface="Calibri" charset="0"/>
              </a:rPr>
              <a:t>s Disease</a:t>
            </a:r>
          </a:p>
          <a:p>
            <a:endParaRPr lang="en-US" sz="2000" dirty="0">
              <a:latin typeface="Calibri" charset="0"/>
            </a:endParaRPr>
          </a:p>
          <a:p>
            <a:pPr>
              <a:buFont typeface="Arial" charset="0"/>
              <a:buNone/>
            </a:pPr>
            <a:r>
              <a:rPr lang="en-US" sz="2000" b="1" dirty="0">
                <a:latin typeface="Calibri" charset="0"/>
              </a:rPr>
              <a:t>Basal ganglia regulates the </a:t>
            </a:r>
            <a:r>
              <a:rPr lang="en-US" sz="2000" b="1" dirty="0" smtClean="0">
                <a:latin typeface="Calibri" charset="0"/>
              </a:rPr>
              <a:t>likelihood and forcefulness of movements by modulating the drive or motivation the frontal cortex receives</a:t>
            </a:r>
            <a:endParaRPr lang="en-US" sz="2000" b="1" dirty="0">
              <a:latin typeface="Calibri" charset="0"/>
            </a:endParaRPr>
          </a:p>
        </p:txBody>
      </p:sp>
      <p:sp>
        <p:nvSpPr>
          <p:cNvPr id="2" name="Rectangle 1"/>
          <p:cNvSpPr/>
          <p:nvPr/>
        </p:nvSpPr>
        <p:spPr>
          <a:xfrm>
            <a:off x="7048500" y="1714500"/>
            <a:ext cx="1270000" cy="4953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Frontal Cortex</a:t>
            </a:r>
          </a:p>
        </p:txBody>
      </p:sp>
      <p:cxnSp>
        <p:nvCxnSpPr>
          <p:cNvPr id="4" name="Straight Arrow Connector 3"/>
          <p:cNvCxnSpPr/>
          <p:nvPr/>
        </p:nvCxnSpPr>
        <p:spPr>
          <a:xfrm>
            <a:off x="7734300" y="2336800"/>
            <a:ext cx="127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Hexagon 4"/>
          <p:cNvSpPr/>
          <p:nvPr/>
        </p:nvSpPr>
        <p:spPr>
          <a:xfrm>
            <a:off x="7086600" y="2933700"/>
            <a:ext cx="1206500" cy="520700"/>
          </a:xfrm>
          <a:prstGeom prst="hexagon">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Basal Ganglia</a:t>
            </a:r>
          </a:p>
        </p:txBody>
      </p:sp>
      <p:sp>
        <p:nvSpPr>
          <p:cNvPr id="6" name="Rounded Rectangle 5"/>
          <p:cNvSpPr/>
          <p:nvPr/>
        </p:nvSpPr>
        <p:spPr>
          <a:xfrm>
            <a:off x="6959600" y="4546600"/>
            <a:ext cx="1358900" cy="495300"/>
          </a:xfrm>
          <a:prstGeom prst="round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Thalamus</a:t>
            </a:r>
          </a:p>
        </p:txBody>
      </p:sp>
      <p:cxnSp>
        <p:nvCxnSpPr>
          <p:cNvPr id="14" name="Straight Arrow Connector 13"/>
          <p:cNvCxnSpPr/>
          <p:nvPr/>
        </p:nvCxnSpPr>
        <p:spPr>
          <a:xfrm>
            <a:off x="7251700" y="3848100"/>
            <a:ext cx="12700" cy="53340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051800" y="3860800"/>
            <a:ext cx="12700" cy="533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6" idx="3"/>
          </p:cNvCxnSpPr>
          <p:nvPr/>
        </p:nvCxnSpPr>
        <p:spPr>
          <a:xfrm flipV="1">
            <a:off x="8318500" y="4787900"/>
            <a:ext cx="546100" cy="635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8813800" y="2006600"/>
            <a:ext cx="50800" cy="279400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8407400" y="2006600"/>
            <a:ext cx="419100" cy="1270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2542" name="TextBox 12"/>
          <p:cNvSpPr txBox="1">
            <a:spLocks noChangeArrowheads="1"/>
          </p:cNvSpPr>
          <p:nvPr/>
        </p:nvSpPr>
        <p:spPr bwMode="auto">
          <a:xfrm>
            <a:off x="8280400" y="1689100"/>
            <a:ext cx="3000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p:txBody>
      </p:sp>
      <p:sp>
        <p:nvSpPr>
          <p:cNvPr id="22543" name="TextBox 15"/>
          <p:cNvSpPr txBox="1">
            <a:spLocks noChangeArrowheads="1"/>
          </p:cNvSpPr>
          <p:nvPr/>
        </p:nvSpPr>
        <p:spPr bwMode="auto">
          <a:xfrm>
            <a:off x="7912100" y="4254500"/>
            <a:ext cx="2555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p:txBody>
      </p:sp>
      <p:sp>
        <p:nvSpPr>
          <p:cNvPr id="22544" name="TextBox 23"/>
          <p:cNvSpPr txBox="1">
            <a:spLocks noChangeArrowheads="1"/>
          </p:cNvSpPr>
          <p:nvPr/>
        </p:nvSpPr>
        <p:spPr bwMode="auto">
          <a:xfrm>
            <a:off x="7150100" y="4267200"/>
            <a:ext cx="3000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p:txBody>
      </p:sp>
      <p:sp>
        <p:nvSpPr>
          <p:cNvPr id="22545" name="TextBox 16"/>
          <p:cNvSpPr txBox="1">
            <a:spLocks noChangeArrowheads="1"/>
          </p:cNvSpPr>
          <p:nvPr/>
        </p:nvSpPr>
        <p:spPr bwMode="auto">
          <a:xfrm>
            <a:off x="6781800" y="3492500"/>
            <a:ext cx="7493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Direct</a:t>
            </a:r>
          </a:p>
        </p:txBody>
      </p:sp>
      <p:sp>
        <p:nvSpPr>
          <p:cNvPr id="22546" name="TextBox 25"/>
          <p:cNvSpPr txBox="1">
            <a:spLocks noChangeArrowheads="1"/>
          </p:cNvSpPr>
          <p:nvPr/>
        </p:nvSpPr>
        <p:spPr bwMode="auto">
          <a:xfrm>
            <a:off x="7721600" y="3492500"/>
            <a:ext cx="9080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Indirect</a:t>
            </a:r>
          </a:p>
        </p:txBody>
      </p:sp>
      <p:sp>
        <p:nvSpPr>
          <p:cNvPr id="19" name="Oval 18"/>
          <p:cNvSpPr/>
          <p:nvPr/>
        </p:nvSpPr>
        <p:spPr>
          <a:xfrm>
            <a:off x="4368800" y="2832100"/>
            <a:ext cx="1663700" cy="660400"/>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t>Substantia</a:t>
            </a:r>
            <a:endParaRPr lang="en-US" dirty="0"/>
          </a:p>
          <a:p>
            <a:pPr algn="ctr">
              <a:defRPr/>
            </a:pPr>
            <a:r>
              <a:rPr lang="en-US" dirty="0" err="1"/>
              <a:t>Nigra</a:t>
            </a:r>
            <a:endParaRPr lang="en-US" dirty="0"/>
          </a:p>
        </p:txBody>
      </p:sp>
      <p:cxnSp>
        <p:nvCxnSpPr>
          <p:cNvPr id="21" name="Straight Arrow Connector 20"/>
          <p:cNvCxnSpPr/>
          <p:nvPr/>
        </p:nvCxnSpPr>
        <p:spPr>
          <a:xfrm>
            <a:off x="6121400" y="3162300"/>
            <a:ext cx="952500" cy="31750"/>
          </a:xfrm>
          <a:prstGeom prst="straightConnector1">
            <a:avLst/>
          </a:prstGeom>
          <a:ln>
            <a:solidFill>
              <a:srgbClr val="569FB6"/>
            </a:solidFill>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5448300" y="1714500"/>
            <a:ext cx="1270000" cy="495300"/>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Sensory Cortex</a:t>
            </a:r>
          </a:p>
        </p:txBody>
      </p:sp>
      <p:cxnSp>
        <p:nvCxnSpPr>
          <p:cNvPr id="23" name="Straight Arrow Connector 22"/>
          <p:cNvCxnSpPr/>
          <p:nvPr/>
        </p:nvCxnSpPr>
        <p:spPr>
          <a:xfrm>
            <a:off x="6591300" y="2362200"/>
            <a:ext cx="736600" cy="482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923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447675" y="95250"/>
            <a:ext cx="8229600" cy="1143000"/>
          </a:xfrm>
        </p:spPr>
        <p:txBody>
          <a:bodyPr/>
          <a:lstStyle/>
          <a:p>
            <a:pPr eaLnBrk="1" hangingPunct="1"/>
            <a:r>
              <a:rPr lang="en-US" sz="3600" b="1">
                <a:latin typeface="Calibri" charset="0"/>
              </a:rPr>
              <a:t>The Cerebellum &amp; Movement Correction</a:t>
            </a:r>
          </a:p>
        </p:txBody>
      </p:sp>
      <p:sp>
        <p:nvSpPr>
          <p:cNvPr id="3" name="Content Placeholder 2"/>
          <p:cNvSpPr>
            <a:spLocks noGrp="1"/>
          </p:cNvSpPr>
          <p:nvPr>
            <p:ph sz="half" idx="1"/>
          </p:nvPr>
        </p:nvSpPr>
        <p:spPr>
          <a:xfrm>
            <a:off x="457200" y="1143000"/>
            <a:ext cx="4229100" cy="5581650"/>
          </a:xfrm>
        </p:spPr>
        <p:txBody>
          <a:bodyPr rtlCol="0">
            <a:normAutofit fontScale="62500" lnSpcReduction="20000"/>
          </a:bodyPr>
          <a:lstStyle/>
          <a:p>
            <a:pPr eaLnBrk="1" fontAlgn="auto" hangingPunct="1">
              <a:spcAft>
                <a:spcPts val="0"/>
              </a:spcAft>
              <a:buFont typeface="Arial" pitchFamily="34" charset="0"/>
              <a:buChar char="•"/>
              <a:defRPr/>
            </a:pPr>
            <a:r>
              <a:rPr lang="en-US" dirty="0" smtClean="0">
                <a:ea typeface="+mn-ea"/>
                <a:cs typeface="+mn-cs"/>
              </a:rPr>
              <a:t>The cortex sends movement information down spinal cord to muscles</a:t>
            </a:r>
          </a:p>
          <a:p>
            <a:pPr marL="0" indent="0" eaLnBrk="1" fontAlgn="auto" hangingPunct="1">
              <a:spcAft>
                <a:spcPts val="0"/>
              </a:spcAft>
              <a:buFont typeface="Arial" charset="0"/>
              <a:buNone/>
              <a:defRPr/>
            </a:pPr>
            <a:endParaRPr lang="en-US" dirty="0" smtClean="0">
              <a:ea typeface="+mn-ea"/>
              <a:cs typeface="+mn-cs"/>
            </a:endParaRPr>
          </a:p>
          <a:p>
            <a:pPr eaLnBrk="1" fontAlgn="auto" hangingPunct="1">
              <a:spcAft>
                <a:spcPts val="0"/>
              </a:spcAft>
              <a:buFont typeface="Arial" pitchFamily="34" charset="0"/>
              <a:buChar char="•"/>
              <a:defRPr/>
            </a:pPr>
            <a:r>
              <a:rPr lang="en-US" dirty="0" smtClean="0">
                <a:ea typeface="+mn-ea"/>
                <a:cs typeface="+mn-cs"/>
              </a:rPr>
              <a:t>The cerebellum also receives a copy of this motor program from the cortex via the inferior olive</a:t>
            </a:r>
          </a:p>
          <a:p>
            <a:pPr marL="0" indent="0" eaLnBrk="1" fontAlgn="auto" hangingPunct="1">
              <a:spcAft>
                <a:spcPts val="0"/>
              </a:spcAft>
              <a:buFont typeface="Arial" charset="0"/>
              <a:buNone/>
              <a:defRPr/>
            </a:pPr>
            <a:endParaRPr lang="en-US" dirty="0" smtClean="0">
              <a:ea typeface="+mn-ea"/>
              <a:cs typeface="+mn-cs"/>
            </a:endParaRPr>
          </a:p>
          <a:p>
            <a:pPr eaLnBrk="1" fontAlgn="auto" hangingPunct="1">
              <a:spcAft>
                <a:spcPts val="0"/>
              </a:spcAft>
              <a:buFont typeface="Arial" pitchFamily="34" charset="0"/>
              <a:buChar char="•"/>
              <a:defRPr/>
            </a:pPr>
            <a:r>
              <a:rPr lang="en-US" dirty="0" smtClean="0">
                <a:ea typeface="+mn-ea"/>
                <a:cs typeface="+mn-cs"/>
              </a:rPr>
              <a:t>Cerebellum compares the motor program with sensory feedback about the movement</a:t>
            </a:r>
          </a:p>
          <a:p>
            <a:pPr marL="0" indent="0" eaLnBrk="1" fontAlgn="auto" hangingPunct="1">
              <a:spcAft>
                <a:spcPts val="0"/>
              </a:spcAft>
              <a:buFont typeface="Arial" charset="0"/>
              <a:buNone/>
              <a:defRPr/>
            </a:pPr>
            <a:endParaRPr lang="en-US" dirty="0" smtClean="0">
              <a:ea typeface="+mn-ea"/>
              <a:cs typeface="+mn-cs"/>
            </a:endParaRPr>
          </a:p>
          <a:p>
            <a:pPr eaLnBrk="1" fontAlgn="auto" hangingPunct="1">
              <a:spcAft>
                <a:spcPts val="0"/>
              </a:spcAft>
              <a:buFont typeface="Arial" pitchFamily="34" charset="0"/>
              <a:buChar char="•"/>
              <a:defRPr/>
            </a:pPr>
            <a:r>
              <a:rPr lang="en-US" dirty="0" smtClean="0">
                <a:ea typeface="+mn-ea"/>
                <a:cs typeface="+mn-cs"/>
              </a:rPr>
              <a:t>Cerebellum then sends corrective feedback to the premotor cortical neurons so that the next time the motor program is sent down it is adjusted based on this sensory feedback and experience</a:t>
            </a:r>
          </a:p>
          <a:p>
            <a:pPr eaLnBrk="1" fontAlgn="auto" hangingPunct="1">
              <a:spcAft>
                <a:spcPts val="0"/>
              </a:spcAft>
              <a:buFont typeface="Arial" pitchFamily="34" charset="0"/>
              <a:buChar char="•"/>
              <a:defRPr/>
            </a:pPr>
            <a:endParaRPr lang="en-US" dirty="0">
              <a:ea typeface="+mn-ea"/>
              <a:cs typeface="+mn-cs"/>
            </a:endParaRPr>
          </a:p>
          <a:p>
            <a:pPr eaLnBrk="1" fontAlgn="auto" hangingPunct="1">
              <a:spcAft>
                <a:spcPts val="0"/>
              </a:spcAft>
              <a:buFont typeface="Arial" pitchFamily="34" charset="0"/>
              <a:buChar char="•"/>
              <a:defRPr/>
            </a:pPr>
            <a:r>
              <a:rPr lang="en-US" b="1" dirty="0" smtClean="0">
                <a:ea typeface="+mn-ea"/>
                <a:cs typeface="+mn-cs"/>
              </a:rPr>
              <a:t>What do you think happens to the dart throwing ability of people with cerebellar damage</a:t>
            </a:r>
            <a:r>
              <a:rPr lang="en-US" b="1" dirty="0" smtClean="0">
                <a:ea typeface="+mn-ea"/>
                <a:cs typeface="+mn-cs"/>
              </a:rPr>
              <a:t>?</a:t>
            </a:r>
          </a:p>
          <a:p>
            <a:pPr eaLnBrk="1" fontAlgn="auto" hangingPunct="1">
              <a:spcAft>
                <a:spcPts val="0"/>
              </a:spcAft>
              <a:buFont typeface="Arial" pitchFamily="34" charset="0"/>
              <a:buChar char="•"/>
              <a:defRPr/>
            </a:pPr>
            <a:endParaRPr lang="en-US" b="1" dirty="0" smtClean="0">
              <a:ea typeface="+mn-ea"/>
              <a:cs typeface="+mn-cs"/>
            </a:endParaRPr>
          </a:p>
          <a:p>
            <a:pPr eaLnBrk="1" fontAlgn="auto" hangingPunct="1">
              <a:spcAft>
                <a:spcPts val="0"/>
              </a:spcAft>
              <a:buFont typeface="Arial" pitchFamily="34" charset="0"/>
              <a:buChar char="•"/>
              <a:defRPr/>
            </a:pPr>
            <a:endParaRPr lang="en-US" b="1" dirty="0">
              <a:ea typeface="+mn-ea"/>
              <a:cs typeface="+mn-cs"/>
            </a:endParaRPr>
          </a:p>
        </p:txBody>
      </p:sp>
      <p:pic>
        <p:nvPicPr>
          <p:cNvPr id="2355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57484" y="896837"/>
            <a:ext cx="3548405" cy="5935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97471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ctrTitle"/>
          </p:nvPr>
        </p:nvSpPr>
        <p:spPr/>
        <p:txBody>
          <a:bodyPr/>
          <a:lstStyle/>
          <a:p>
            <a:pPr eaLnBrk="1" hangingPunct="1"/>
            <a:r>
              <a:rPr lang="en-US">
                <a:latin typeface="Calibri" charset="0"/>
              </a:rPr>
              <a:t>The Somatosensory System</a:t>
            </a:r>
          </a:p>
        </p:txBody>
      </p:sp>
    </p:spTree>
    <p:extLst>
      <p:ext uri="{BB962C8B-B14F-4D97-AF65-F5344CB8AC3E}">
        <p14:creationId xmlns:p14="http://schemas.microsoft.com/office/powerpoint/2010/main" val="3410883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ctrTitle"/>
          </p:nvPr>
        </p:nvSpPr>
        <p:spPr/>
        <p:txBody>
          <a:bodyPr/>
          <a:lstStyle/>
          <a:p>
            <a:pPr eaLnBrk="1" hangingPunct="1"/>
            <a:r>
              <a:rPr lang="en-US">
                <a:latin typeface="Calibri" charset="0"/>
              </a:rPr>
              <a:t>The Chemical Senses</a:t>
            </a:r>
          </a:p>
        </p:txBody>
      </p:sp>
      <p:sp>
        <p:nvSpPr>
          <p:cNvPr id="37890" name="Subtitle 2"/>
          <p:cNvSpPr>
            <a:spLocks noGrp="1"/>
          </p:cNvSpPr>
          <p:nvPr>
            <p:ph type="subTitle" idx="1"/>
          </p:nvPr>
        </p:nvSpPr>
        <p:spPr/>
        <p:txBody>
          <a:bodyPr/>
          <a:lstStyle/>
          <a:p>
            <a:pPr eaLnBrk="1" hangingPunct="1"/>
            <a:r>
              <a:rPr lang="en-US">
                <a:solidFill>
                  <a:srgbClr val="404040"/>
                </a:solidFill>
                <a:latin typeface="Calibri" charset="0"/>
              </a:rPr>
              <a:t/>
            </a:r>
            <a:br>
              <a:rPr lang="en-US">
                <a:solidFill>
                  <a:srgbClr val="404040"/>
                </a:solidFill>
                <a:latin typeface="Calibri" charset="0"/>
              </a:rPr>
            </a:br>
            <a:r>
              <a:rPr lang="en-US">
                <a:solidFill>
                  <a:srgbClr val="404040"/>
                </a:solidFill>
                <a:latin typeface="Calibri" charset="0"/>
              </a:rPr>
              <a:t>Taste and Smell</a:t>
            </a:r>
          </a:p>
        </p:txBody>
      </p:sp>
    </p:spTree>
    <p:extLst>
      <p:ext uri="{BB962C8B-B14F-4D97-AF65-F5344CB8AC3E}">
        <p14:creationId xmlns:p14="http://schemas.microsoft.com/office/powerpoint/2010/main" val="3021510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139700" y="96838"/>
            <a:ext cx="8724900" cy="842962"/>
          </a:xfrm>
        </p:spPr>
        <p:txBody>
          <a:bodyPr/>
          <a:lstStyle/>
          <a:p>
            <a:pPr eaLnBrk="1" hangingPunct="1"/>
            <a:r>
              <a:rPr lang="en-US" b="1">
                <a:latin typeface="Calibri" charset="0"/>
              </a:rPr>
              <a:t>4 Types of Somatosensory Receptors</a:t>
            </a:r>
          </a:p>
        </p:txBody>
      </p:sp>
      <p:sp>
        <p:nvSpPr>
          <p:cNvPr id="44034" name="Content Placeholder 2"/>
          <p:cNvSpPr>
            <a:spLocks noGrp="1"/>
          </p:cNvSpPr>
          <p:nvPr>
            <p:ph sz="half" idx="1"/>
          </p:nvPr>
        </p:nvSpPr>
        <p:spPr>
          <a:xfrm>
            <a:off x="107950" y="901700"/>
            <a:ext cx="4895850" cy="4525963"/>
          </a:xfrm>
        </p:spPr>
        <p:txBody>
          <a:bodyPr/>
          <a:lstStyle/>
          <a:p>
            <a:pPr eaLnBrk="1" hangingPunct="1">
              <a:defRPr/>
            </a:pPr>
            <a:r>
              <a:rPr lang="en-US" sz="2400" b="1" dirty="0" err="1" smtClean="0">
                <a:latin typeface="Calibri" charset="0"/>
              </a:rPr>
              <a:t>Thermoreception</a:t>
            </a:r>
            <a:r>
              <a:rPr lang="en-US" sz="2400" dirty="0" smtClean="0">
                <a:latin typeface="Calibri" charset="0"/>
              </a:rPr>
              <a:t>—</a:t>
            </a:r>
            <a:r>
              <a:rPr lang="en-US" sz="2400" dirty="0">
                <a:latin typeface="Calibri" charset="0"/>
              </a:rPr>
              <a:t>(skin) </a:t>
            </a:r>
            <a:r>
              <a:rPr lang="en-US" sz="2400" dirty="0" smtClean="0">
                <a:latin typeface="Calibri" charset="0"/>
              </a:rPr>
              <a:t>2 hot </a:t>
            </a:r>
            <a:r>
              <a:rPr lang="en-US" sz="2400" dirty="0">
                <a:latin typeface="Calibri" charset="0"/>
              </a:rPr>
              <a:t>and </a:t>
            </a:r>
            <a:r>
              <a:rPr lang="en-US" sz="2400" dirty="0" smtClean="0">
                <a:latin typeface="Calibri" charset="0"/>
              </a:rPr>
              <a:t>1 cold</a:t>
            </a:r>
          </a:p>
          <a:p>
            <a:pPr eaLnBrk="1" hangingPunct="1">
              <a:defRPr/>
            </a:pPr>
            <a:endParaRPr lang="en-US" sz="2400" dirty="0">
              <a:latin typeface="Calibri" charset="0"/>
            </a:endParaRPr>
          </a:p>
          <a:p>
            <a:pPr eaLnBrk="1" hangingPunct="1">
              <a:defRPr/>
            </a:pPr>
            <a:r>
              <a:rPr lang="en-US" sz="2400" b="1" dirty="0" smtClean="0">
                <a:latin typeface="Calibri" charset="0"/>
              </a:rPr>
              <a:t>Nociception</a:t>
            </a:r>
            <a:r>
              <a:rPr lang="en-US" sz="2400" dirty="0">
                <a:latin typeface="Calibri" charset="0"/>
              </a:rPr>
              <a:t>—(</a:t>
            </a:r>
            <a:r>
              <a:rPr lang="en-US" sz="2400" dirty="0" smtClean="0">
                <a:latin typeface="Calibri" charset="0"/>
              </a:rPr>
              <a:t>skin and organs) pain—temperature, chemical, mechanical</a:t>
            </a:r>
            <a:endParaRPr lang="en-US" sz="2400" dirty="0">
              <a:latin typeface="Calibri" charset="0"/>
            </a:endParaRPr>
          </a:p>
          <a:p>
            <a:pPr eaLnBrk="1" hangingPunct="1">
              <a:buFont typeface="Arial" charset="0"/>
              <a:buNone/>
              <a:defRPr/>
            </a:pPr>
            <a:endParaRPr lang="en-US" sz="2400" dirty="0">
              <a:latin typeface="Calibri" charset="0"/>
            </a:endParaRPr>
          </a:p>
          <a:p>
            <a:pPr eaLnBrk="1" hangingPunct="1">
              <a:defRPr/>
            </a:pPr>
            <a:r>
              <a:rPr lang="en-US" sz="2400" b="1" dirty="0" err="1">
                <a:latin typeface="Calibri" charset="0"/>
              </a:rPr>
              <a:t>Hapsis</a:t>
            </a:r>
            <a:r>
              <a:rPr lang="en-US" sz="2400" dirty="0">
                <a:latin typeface="Calibri" charset="0"/>
              </a:rPr>
              <a:t>—(skin) </a:t>
            </a:r>
            <a:r>
              <a:rPr lang="en-US" sz="2400" dirty="0" smtClean="0">
                <a:latin typeface="Calibri" charset="0"/>
              </a:rPr>
              <a:t>itch, light touch, deep pressure, vibration, stretch, texture</a:t>
            </a:r>
            <a:endParaRPr lang="en-US" sz="2400" dirty="0">
              <a:latin typeface="Calibri" charset="0"/>
            </a:endParaRPr>
          </a:p>
          <a:p>
            <a:pPr eaLnBrk="1" hangingPunct="1">
              <a:defRPr/>
            </a:pPr>
            <a:endParaRPr lang="en-US" sz="2400" dirty="0">
              <a:latin typeface="Calibri" charset="0"/>
            </a:endParaRPr>
          </a:p>
          <a:p>
            <a:pPr eaLnBrk="1" hangingPunct="1">
              <a:defRPr/>
            </a:pPr>
            <a:r>
              <a:rPr lang="en-US" sz="2400" b="1" dirty="0">
                <a:latin typeface="Calibri" charset="0"/>
              </a:rPr>
              <a:t>Proprioception</a:t>
            </a:r>
            <a:r>
              <a:rPr lang="en-US" sz="2400" dirty="0">
                <a:latin typeface="Calibri" charset="0"/>
              </a:rPr>
              <a:t>—(muscles, tendons, and joints) body awareness, muscle stretch and joint angle</a:t>
            </a:r>
          </a:p>
        </p:txBody>
      </p:sp>
      <p:pic>
        <p:nvPicPr>
          <p:cNvPr id="2662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81575" y="914400"/>
            <a:ext cx="3832225" cy="309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2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3900488"/>
            <a:ext cx="2324100" cy="2957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95824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457200" y="84138"/>
            <a:ext cx="8229600" cy="1143000"/>
          </a:xfrm>
        </p:spPr>
        <p:txBody>
          <a:bodyPr/>
          <a:lstStyle/>
          <a:p>
            <a:pPr eaLnBrk="1" hangingPunct="1"/>
            <a:r>
              <a:rPr lang="en-US" b="1">
                <a:latin typeface="Calibri" charset="0"/>
              </a:rPr>
              <a:t>Somatosensory Neurons</a:t>
            </a:r>
          </a:p>
        </p:txBody>
      </p:sp>
      <p:sp>
        <p:nvSpPr>
          <p:cNvPr id="27650" name="Content Placeholder 2"/>
          <p:cNvSpPr>
            <a:spLocks noGrp="1"/>
          </p:cNvSpPr>
          <p:nvPr>
            <p:ph sz="half" idx="1"/>
          </p:nvPr>
        </p:nvSpPr>
        <p:spPr>
          <a:xfrm>
            <a:off x="241300" y="1181100"/>
            <a:ext cx="4038600" cy="4525963"/>
          </a:xfrm>
        </p:spPr>
        <p:txBody>
          <a:bodyPr/>
          <a:lstStyle/>
          <a:p>
            <a:pPr eaLnBrk="1" hangingPunct="1"/>
            <a:r>
              <a:rPr lang="en-US" b="1" u="sng">
                <a:latin typeface="Calibri" charset="0"/>
              </a:rPr>
              <a:t>Unipolar neurons </a:t>
            </a:r>
            <a:r>
              <a:rPr lang="en-US">
                <a:latin typeface="Calibri" charset="0"/>
              </a:rPr>
              <a:t>with one long dendrite that connects directly to the axon</a:t>
            </a:r>
          </a:p>
          <a:p>
            <a:pPr eaLnBrk="1" hangingPunct="1">
              <a:buFont typeface="Arial" charset="0"/>
              <a:buNone/>
            </a:pPr>
            <a:endParaRPr lang="en-US">
              <a:latin typeface="Calibri" charset="0"/>
            </a:endParaRPr>
          </a:p>
          <a:p>
            <a:pPr eaLnBrk="1" hangingPunct="1"/>
            <a:r>
              <a:rPr lang="en-US">
                <a:latin typeface="Calibri" charset="0"/>
              </a:rPr>
              <a:t>Connect to the spinal cord via spinal nerves</a:t>
            </a:r>
          </a:p>
          <a:p>
            <a:pPr eaLnBrk="1" hangingPunct="1">
              <a:buFont typeface="Arial" charset="0"/>
              <a:buNone/>
            </a:pPr>
            <a:endParaRPr lang="en-US">
              <a:latin typeface="Calibri" charset="0"/>
            </a:endParaRPr>
          </a:p>
          <a:p>
            <a:pPr eaLnBrk="1" hangingPunct="1"/>
            <a:r>
              <a:rPr lang="en-US" b="1">
                <a:latin typeface="Calibri" charset="0"/>
              </a:rPr>
              <a:t>Dorsal root ganglion</a:t>
            </a:r>
            <a:r>
              <a:rPr lang="en-US">
                <a:latin typeface="Calibri" charset="0"/>
              </a:rPr>
              <a:t>—contains cell bodies of sensory neurons</a:t>
            </a:r>
          </a:p>
        </p:txBody>
      </p:sp>
      <p:pic>
        <p:nvPicPr>
          <p:cNvPr id="645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450" y="1209675"/>
            <a:ext cx="2506663" cy="3100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45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338513"/>
            <a:ext cx="2857500" cy="3286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813317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457200" y="77788"/>
            <a:ext cx="8229600" cy="1143000"/>
          </a:xfrm>
        </p:spPr>
        <p:txBody>
          <a:bodyPr/>
          <a:lstStyle/>
          <a:p>
            <a:pPr eaLnBrk="1" hangingPunct="1"/>
            <a:r>
              <a:rPr lang="en-US" b="1">
                <a:latin typeface="Calibri" charset="0"/>
              </a:rPr>
              <a:t>Somatosensory Cortex</a:t>
            </a:r>
          </a:p>
        </p:txBody>
      </p:sp>
      <p:sp>
        <p:nvSpPr>
          <p:cNvPr id="3" name="Content Placeholder 2"/>
          <p:cNvSpPr>
            <a:spLocks noGrp="1"/>
          </p:cNvSpPr>
          <p:nvPr>
            <p:ph sz="half" idx="1"/>
          </p:nvPr>
        </p:nvSpPr>
        <p:spPr>
          <a:xfrm>
            <a:off x="76200" y="1054100"/>
            <a:ext cx="4051300" cy="5702300"/>
          </a:xfrm>
        </p:spPr>
        <p:txBody>
          <a:bodyPr rtlCol="0">
            <a:normAutofit fontScale="77500" lnSpcReduction="20000"/>
          </a:bodyPr>
          <a:lstStyle/>
          <a:p>
            <a:pPr eaLnBrk="1" fontAlgn="auto" hangingPunct="1">
              <a:spcAft>
                <a:spcPts val="0"/>
              </a:spcAft>
              <a:buFont typeface="Arial" pitchFamily="34" charset="0"/>
              <a:buChar char="•"/>
              <a:defRPr/>
            </a:pPr>
            <a:r>
              <a:rPr lang="en-US" dirty="0" smtClean="0">
                <a:ea typeface="+mn-ea"/>
                <a:cs typeface="+mn-cs"/>
              </a:rPr>
              <a:t>Sensory information enters spinal cord and travels to the </a:t>
            </a:r>
            <a:r>
              <a:rPr lang="en-US" u="sng" dirty="0" smtClean="0">
                <a:ea typeface="+mn-ea"/>
                <a:cs typeface="+mn-cs"/>
              </a:rPr>
              <a:t>brainstem</a:t>
            </a:r>
            <a:r>
              <a:rPr lang="en-US" dirty="0" smtClean="0">
                <a:ea typeface="+mn-ea"/>
                <a:cs typeface="+mn-cs"/>
              </a:rPr>
              <a:t> and </a:t>
            </a:r>
            <a:r>
              <a:rPr lang="en-US" u="sng" dirty="0" smtClean="0">
                <a:ea typeface="+mn-ea"/>
                <a:cs typeface="+mn-cs"/>
              </a:rPr>
              <a:t>thalamus</a:t>
            </a:r>
          </a:p>
          <a:p>
            <a:pPr marL="0" indent="0" eaLnBrk="1" fontAlgn="auto" hangingPunct="1">
              <a:spcAft>
                <a:spcPts val="0"/>
              </a:spcAft>
              <a:buFont typeface="Arial" charset="0"/>
              <a:buNone/>
              <a:defRPr/>
            </a:pPr>
            <a:endParaRPr lang="en-US" dirty="0" smtClean="0">
              <a:ea typeface="+mn-ea"/>
              <a:cs typeface="+mn-cs"/>
            </a:endParaRPr>
          </a:p>
          <a:p>
            <a:pPr eaLnBrk="1" fontAlgn="auto" hangingPunct="1">
              <a:spcAft>
                <a:spcPts val="0"/>
              </a:spcAft>
              <a:buFont typeface="Arial" pitchFamily="34" charset="0"/>
              <a:buChar char="•"/>
              <a:defRPr/>
            </a:pPr>
            <a:r>
              <a:rPr lang="en-US" dirty="0" smtClean="0">
                <a:ea typeface="+mn-ea"/>
                <a:cs typeface="+mn-cs"/>
              </a:rPr>
              <a:t>Thalamus sends information to the </a:t>
            </a:r>
            <a:r>
              <a:rPr lang="en-US" u="sng" dirty="0" smtClean="0">
                <a:ea typeface="+mn-ea"/>
                <a:cs typeface="+mn-cs"/>
              </a:rPr>
              <a:t>somatosensory cortex</a:t>
            </a:r>
          </a:p>
          <a:p>
            <a:pPr marL="0" indent="0" eaLnBrk="1" fontAlgn="auto" hangingPunct="1">
              <a:spcAft>
                <a:spcPts val="0"/>
              </a:spcAft>
              <a:buFont typeface="Arial" charset="0"/>
              <a:buNone/>
              <a:defRPr/>
            </a:pPr>
            <a:endParaRPr lang="en-US" dirty="0" smtClean="0">
              <a:ea typeface="+mn-ea"/>
              <a:cs typeface="+mn-cs"/>
            </a:endParaRPr>
          </a:p>
          <a:p>
            <a:pPr eaLnBrk="1" fontAlgn="auto" hangingPunct="1">
              <a:spcAft>
                <a:spcPts val="0"/>
              </a:spcAft>
              <a:buFont typeface="Arial" pitchFamily="34" charset="0"/>
              <a:buChar char="•"/>
              <a:defRPr/>
            </a:pPr>
            <a:r>
              <a:rPr lang="en-US" dirty="0" smtClean="0">
                <a:ea typeface="+mn-ea"/>
                <a:cs typeface="+mn-cs"/>
              </a:rPr>
              <a:t>The somatosensory cortex is arranged topographically in a homunculus similar to the motor cortex</a:t>
            </a:r>
          </a:p>
          <a:p>
            <a:pPr eaLnBrk="1" fontAlgn="auto" hangingPunct="1">
              <a:spcAft>
                <a:spcPts val="0"/>
              </a:spcAft>
              <a:buFont typeface="Arial" pitchFamily="34" charset="0"/>
              <a:buChar char="•"/>
              <a:defRPr/>
            </a:pPr>
            <a:endParaRPr lang="en-US" dirty="0">
              <a:ea typeface="+mn-ea"/>
              <a:cs typeface="+mn-cs"/>
            </a:endParaRPr>
          </a:p>
          <a:p>
            <a:pPr eaLnBrk="1" fontAlgn="auto" hangingPunct="1">
              <a:spcAft>
                <a:spcPts val="0"/>
              </a:spcAft>
              <a:buFont typeface="Arial" pitchFamily="34" charset="0"/>
              <a:buChar char="•"/>
              <a:defRPr/>
            </a:pPr>
            <a:r>
              <a:rPr lang="en-US" dirty="0" smtClean="0">
                <a:ea typeface="+mn-ea"/>
                <a:cs typeface="+mn-cs"/>
              </a:rPr>
              <a:t>Amputees often have phantom feelings in their missing limb because other parts of the somatosensory cortex take over the neurons representing the missing limb</a:t>
            </a:r>
          </a:p>
        </p:txBody>
      </p:sp>
      <p:pic>
        <p:nvPicPr>
          <p:cNvPr id="2867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51300" y="2054945"/>
            <a:ext cx="5080000" cy="32028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00428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444500" y="122238"/>
            <a:ext cx="8229600" cy="1143000"/>
          </a:xfrm>
        </p:spPr>
        <p:txBody>
          <a:bodyPr/>
          <a:lstStyle/>
          <a:p>
            <a:pPr eaLnBrk="1" hangingPunct="1"/>
            <a:r>
              <a:rPr lang="en-US" b="1">
                <a:latin typeface="Calibri" charset="0"/>
              </a:rPr>
              <a:t>Sensory Reflexes</a:t>
            </a:r>
          </a:p>
        </p:txBody>
      </p:sp>
      <p:sp>
        <p:nvSpPr>
          <p:cNvPr id="57347" name="Content Placeholder 2"/>
          <p:cNvSpPr>
            <a:spLocks noGrp="1"/>
          </p:cNvSpPr>
          <p:nvPr>
            <p:ph sz="half" idx="1"/>
          </p:nvPr>
        </p:nvSpPr>
        <p:spPr>
          <a:xfrm>
            <a:off x="0" y="1104900"/>
            <a:ext cx="4381500" cy="4525963"/>
          </a:xfrm>
        </p:spPr>
        <p:txBody>
          <a:bodyPr/>
          <a:lstStyle/>
          <a:p>
            <a:pPr eaLnBrk="1" hangingPunct="1">
              <a:defRPr/>
            </a:pPr>
            <a:r>
              <a:rPr lang="en-US" sz="2200" dirty="0" smtClean="0">
                <a:ea typeface="+mn-ea"/>
                <a:cs typeface="+mn-cs"/>
              </a:rPr>
              <a:t>Sensory information entering the spinal cord synapses on lower motor neurons</a:t>
            </a:r>
          </a:p>
          <a:p>
            <a:pPr marL="0" indent="0" eaLnBrk="1" hangingPunct="1">
              <a:buFont typeface="Arial" charset="0"/>
              <a:buNone/>
              <a:defRPr/>
            </a:pPr>
            <a:endParaRPr lang="en-US" sz="2200" dirty="0" smtClean="0">
              <a:ea typeface="+mn-ea"/>
              <a:cs typeface="+mn-cs"/>
            </a:endParaRPr>
          </a:p>
          <a:p>
            <a:pPr eaLnBrk="1" hangingPunct="1">
              <a:defRPr/>
            </a:pPr>
            <a:r>
              <a:rPr lang="en-US" sz="2200" dirty="0" smtClean="0">
                <a:ea typeface="+mn-ea"/>
                <a:cs typeface="+mn-cs"/>
              </a:rPr>
              <a:t>Activation of the stretch receptor causes activation of motor neurons, resulting in a twitch</a:t>
            </a:r>
          </a:p>
          <a:p>
            <a:pPr eaLnBrk="1" hangingPunct="1">
              <a:defRPr/>
            </a:pPr>
            <a:endParaRPr lang="en-US" sz="2200" dirty="0">
              <a:ea typeface="+mn-ea"/>
              <a:cs typeface="+mn-cs"/>
            </a:endParaRPr>
          </a:p>
          <a:p>
            <a:pPr eaLnBrk="1" hangingPunct="1">
              <a:defRPr/>
            </a:pPr>
            <a:r>
              <a:rPr lang="en-US" sz="2200" dirty="0" smtClean="0">
                <a:ea typeface="+mn-ea"/>
                <a:cs typeface="+mn-cs"/>
              </a:rPr>
              <a:t>Reflexes allow us to respond much more rapidly than when we process sensory information in the brain</a:t>
            </a:r>
          </a:p>
          <a:p>
            <a:pPr eaLnBrk="1" hangingPunct="1">
              <a:defRPr/>
            </a:pPr>
            <a:endParaRPr lang="en-US" sz="2200" dirty="0">
              <a:ea typeface="+mn-ea"/>
              <a:cs typeface="+mn-cs"/>
            </a:endParaRPr>
          </a:p>
          <a:p>
            <a:pPr eaLnBrk="1" hangingPunct="1">
              <a:defRPr/>
            </a:pPr>
            <a:r>
              <a:rPr lang="en-US" sz="2200" b="1" dirty="0" smtClean="0">
                <a:ea typeface="+mn-ea"/>
                <a:cs typeface="+mn-cs"/>
              </a:rPr>
              <a:t>What does testing our reflexes tell us?</a:t>
            </a:r>
          </a:p>
        </p:txBody>
      </p:sp>
      <p:pic>
        <p:nvPicPr>
          <p:cNvPr id="2969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8500" y="2209800"/>
            <a:ext cx="4518025"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29396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444500" y="122238"/>
            <a:ext cx="8229600" cy="1143000"/>
          </a:xfrm>
        </p:spPr>
        <p:txBody>
          <a:bodyPr/>
          <a:lstStyle/>
          <a:p>
            <a:pPr eaLnBrk="1" hangingPunct="1"/>
            <a:r>
              <a:rPr lang="en-US" b="1">
                <a:latin typeface="Calibri" charset="0"/>
              </a:rPr>
              <a:t>Sensory Reflexes</a:t>
            </a:r>
          </a:p>
        </p:txBody>
      </p:sp>
      <p:sp>
        <p:nvSpPr>
          <p:cNvPr id="57347" name="Content Placeholder 2"/>
          <p:cNvSpPr>
            <a:spLocks noGrp="1"/>
          </p:cNvSpPr>
          <p:nvPr>
            <p:ph sz="half" idx="1"/>
          </p:nvPr>
        </p:nvSpPr>
        <p:spPr>
          <a:xfrm>
            <a:off x="0" y="1016000"/>
            <a:ext cx="4787900" cy="4525963"/>
          </a:xfrm>
        </p:spPr>
        <p:txBody>
          <a:bodyPr/>
          <a:lstStyle/>
          <a:p>
            <a:pPr eaLnBrk="1" hangingPunct="1">
              <a:defRPr/>
            </a:pPr>
            <a:r>
              <a:rPr lang="en-US" sz="2200" dirty="0" smtClean="0">
                <a:ea typeface="+mn-ea"/>
                <a:cs typeface="+mn-cs"/>
              </a:rPr>
              <a:t>Sensory information entering the spinal cord synapses on lower motor neurons</a:t>
            </a:r>
          </a:p>
          <a:p>
            <a:pPr marL="0" indent="0" eaLnBrk="1" hangingPunct="1">
              <a:buFont typeface="Arial" charset="0"/>
              <a:buNone/>
              <a:defRPr/>
            </a:pPr>
            <a:endParaRPr lang="en-US" sz="2200" dirty="0" smtClean="0">
              <a:ea typeface="+mn-ea"/>
              <a:cs typeface="+mn-cs"/>
            </a:endParaRPr>
          </a:p>
          <a:p>
            <a:pPr eaLnBrk="1" hangingPunct="1">
              <a:defRPr/>
            </a:pPr>
            <a:r>
              <a:rPr lang="en-US" sz="2200" dirty="0" smtClean="0">
                <a:ea typeface="+mn-ea"/>
                <a:cs typeface="+mn-cs"/>
              </a:rPr>
              <a:t>Activation of the stretch receptor causes activation of motor neurons, resulting in a twitch</a:t>
            </a:r>
          </a:p>
          <a:p>
            <a:pPr eaLnBrk="1" hangingPunct="1">
              <a:defRPr/>
            </a:pPr>
            <a:endParaRPr lang="en-US" sz="2200" dirty="0">
              <a:ea typeface="+mn-ea"/>
              <a:cs typeface="+mn-cs"/>
            </a:endParaRPr>
          </a:p>
          <a:p>
            <a:pPr eaLnBrk="1" hangingPunct="1">
              <a:defRPr/>
            </a:pPr>
            <a:r>
              <a:rPr lang="en-US" sz="2200" dirty="0" smtClean="0">
                <a:ea typeface="+mn-ea"/>
                <a:cs typeface="+mn-cs"/>
              </a:rPr>
              <a:t>Reflexes allow us to respond much more rapidly than when we process sensory information in the brain</a:t>
            </a:r>
          </a:p>
          <a:p>
            <a:pPr eaLnBrk="1" hangingPunct="1">
              <a:defRPr/>
            </a:pPr>
            <a:endParaRPr lang="en-US" sz="2200" dirty="0">
              <a:ea typeface="+mn-ea"/>
              <a:cs typeface="+mn-cs"/>
            </a:endParaRPr>
          </a:p>
          <a:p>
            <a:pPr eaLnBrk="1" hangingPunct="1">
              <a:defRPr/>
            </a:pPr>
            <a:r>
              <a:rPr lang="en-US" sz="2200" b="1" dirty="0" smtClean="0">
                <a:ea typeface="+mn-ea"/>
                <a:cs typeface="+mn-cs"/>
              </a:rPr>
              <a:t>Testing of reflexes tells us about how well our sensory and motor neurons are working but tell us nothing about the brain</a:t>
            </a:r>
          </a:p>
        </p:txBody>
      </p:sp>
      <p:pic>
        <p:nvPicPr>
          <p:cNvPr id="3072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8500" y="2209800"/>
            <a:ext cx="4518025"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54442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ctrTitle"/>
          </p:nvPr>
        </p:nvSpPr>
        <p:spPr/>
        <p:txBody>
          <a:bodyPr/>
          <a:lstStyle/>
          <a:p>
            <a:pPr eaLnBrk="1" hangingPunct="1"/>
            <a:r>
              <a:rPr lang="en-US">
                <a:latin typeface="Calibri" charset="0"/>
              </a:rPr>
              <a:t>Gustation</a:t>
            </a:r>
          </a:p>
        </p:txBody>
      </p:sp>
      <p:sp>
        <p:nvSpPr>
          <p:cNvPr id="3" name="Subtitle 2"/>
          <p:cNvSpPr>
            <a:spLocks noGrp="1"/>
          </p:cNvSpPr>
          <p:nvPr>
            <p:ph type="subTitle" idx="1"/>
          </p:nvPr>
        </p:nvSpPr>
        <p:spPr/>
        <p:txBody>
          <a:bodyPr rtlCol="0">
            <a:normAutofit/>
          </a:bodyPr>
          <a:lstStyle/>
          <a:p>
            <a:pPr eaLnBrk="1" fontAlgn="auto" hangingPunct="1">
              <a:spcAft>
                <a:spcPts val="0"/>
              </a:spcAft>
              <a:buFont typeface="Arial" pitchFamily="34" charset="0"/>
              <a:buNone/>
              <a:defRPr/>
            </a:pPr>
            <a:r>
              <a:rPr lang="en-US" dirty="0" smtClean="0">
                <a:solidFill>
                  <a:schemeClr val="tx1">
                    <a:lumMod val="75000"/>
                    <a:lumOff val="25000"/>
                  </a:schemeClr>
                </a:solidFill>
                <a:ea typeface="+mn-ea"/>
                <a:cs typeface="+mn-cs"/>
              </a:rPr>
              <a:t>Taste</a:t>
            </a:r>
            <a:endParaRPr lang="en-US" dirty="0">
              <a:solidFill>
                <a:schemeClr val="tx1">
                  <a:lumMod val="75000"/>
                  <a:lumOff val="25000"/>
                </a:schemeClr>
              </a:solidFill>
              <a:ea typeface="+mn-ea"/>
              <a:cs typeface="+mn-cs"/>
            </a:endParaRPr>
          </a:p>
        </p:txBody>
      </p:sp>
    </p:spTree>
    <p:extLst>
      <p:ext uri="{BB962C8B-B14F-4D97-AF65-F5344CB8AC3E}">
        <p14:creationId xmlns:p14="http://schemas.microsoft.com/office/powerpoint/2010/main" val="1990937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457200" y="84138"/>
            <a:ext cx="8229600" cy="1143000"/>
          </a:xfrm>
        </p:spPr>
        <p:txBody>
          <a:bodyPr/>
          <a:lstStyle/>
          <a:p>
            <a:pPr eaLnBrk="1" hangingPunct="1"/>
            <a:r>
              <a:rPr lang="en-US" b="1">
                <a:latin typeface="Calibri" charset="0"/>
              </a:rPr>
              <a:t>Anatomy of Gustation</a:t>
            </a:r>
          </a:p>
        </p:txBody>
      </p:sp>
      <p:sp>
        <p:nvSpPr>
          <p:cNvPr id="24579" name="Content Placeholder 2"/>
          <p:cNvSpPr>
            <a:spLocks noGrp="1"/>
          </p:cNvSpPr>
          <p:nvPr>
            <p:ph sz="half" idx="1"/>
          </p:nvPr>
        </p:nvSpPr>
        <p:spPr>
          <a:xfrm>
            <a:off x="63500" y="914400"/>
            <a:ext cx="4076700" cy="5575300"/>
          </a:xfrm>
        </p:spPr>
        <p:txBody>
          <a:bodyPr/>
          <a:lstStyle/>
          <a:p>
            <a:pPr eaLnBrk="1" hangingPunct="1">
              <a:defRPr/>
            </a:pPr>
            <a:r>
              <a:rPr lang="en-US" dirty="0" smtClean="0">
                <a:ea typeface="+mn-ea"/>
                <a:cs typeface="+mn-cs"/>
              </a:rPr>
              <a:t>Chemicals enter the </a:t>
            </a:r>
            <a:r>
              <a:rPr lang="en-US" u="sng" dirty="0" smtClean="0">
                <a:ea typeface="+mn-ea"/>
                <a:cs typeface="+mn-cs"/>
              </a:rPr>
              <a:t>mouth</a:t>
            </a:r>
            <a:r>
              <a:rPr lang="en-US" dirty="0" smtClean="0">
                <a:ea typeface="+mn-ea"/>
                <a:cs typeface="+mn-cs"/>
              </a:rPr>
              <a:t> and are dissolved in </a:t>
            </a:r>
            <a:r>
              <a:rPr lang="en-US" u="sng" dirty="0" smtClean="0">
                <a:ea typeface="+mn-ea"/>
                <a:cs typeface="+mn-cs"/>
              </a:rPr>
              <a:t>saliva</a:t>
            </a:r>
          </a:p>
          <a:p>
            <a:pPr marL="0" indent="0" eaLnBrk="1" hangingPunct="1">
              <a:buFont typeface="Arial" charset="0"/>
              <a:buNone/>
              <a:defRPr/>
            </a:pPr>
            <a:endParaRPr lang="en-US" u="sng" dirty="0" smtClean="0">
              <a:ea typeface="+mn-ea"/>
              <a:cs typeface="+mn-cs"/>
            </a:endParaRPr>
          </a:p>
          <a:p>
            <a:pPr eaLnBrk="1" hangingPunct="1">
              <a:defRPr/>
            </a:pPr>
            <a:r>
              <a:rPr lang="en-US" dirty="0" smtClean="0">
                <a:ea typeface="+mn-ea"/>
                <a:cs typeface="+mn-cs"/>
              </a:rPr>
              <a:t>Chemicals dissolved in saliva access </a:t>
            </a:r>
            <a:r>
              <a:rPr lang="en-US" u="sng" dirty="0" smtClean="0">
                <a:ea typeface="+mn-ea"/>
                <a:cs typeface="+mn-cs"/>
              </a:rPr>
              <a:t>taste receptors</a:t>
            </a:r>
            <a:r>
              <a:rPr lang="en-US" dirty="0" smtClean="0">
                <a:ea typeface="+mn-ea"/>
                <a:cs typeface="+mn-cs"/>
              </a:rPr>
              <a:t> located in </a:t>
            </a:r>
            <a:r>
              <a:rPr lang="en-US" u="sng" dirty="0" smtClean="0">
                <a:ea typeface="+mn-ea"/>
                <a:cs typeface="+mn-cs"/>
              </a:rPr>
              <a:t>taste buds </a:t>
            </a:r>
            <a:r>
              <a:rPr lang="en-US" dirty="0" smtClean="0">
                <a:ea typeface="+mn-ea"/>
                <a:cs typeface="+mn-cs"/>
              </a:rPr>
              <a:t>found primarily on the </a:t>
            </a:r>
            <a:r>
              <a:rPr lang="en-US" u="sng" dirty="0" smtClean="0">
                <a:ea typeface="+mn-ea"/>
                <a:cs typeface="+mn-cs"/>
              </a:rPr>
              <a:t>tongue</a:t>
            </a:r>
          </a:p>
          <a:p>
            <a:pPr eaLnBrk="1" hangingPunct="1">
              <a:defRPr/>
            </a:pPr>
            <a:endParaRPr lang="en-US" u="sng" dirty="0">
              <a:ea typeface="+mn-ea"/>
              <a:cs typeface="+mn-cs"/>
            </a:endParaRPr>
          </a:p>
          <a:p>
            <a:pPr eaLnBrk="1" hangingPunct="1">
              <a:defRPr/>
            </a:pPr>
            <a:r>
              <a:rPr lang="en-US" dirty="0" smtClean="0">
                <a:ea typeface="+mn-ea"/>
                <a:cs typeface="+mn-cs"/>
              </a:rPr>
              <a:t>The mouth also has receptors for touch and temperature</a:t>
            </a:r>
          </a:p>
        </p:txBody>
      </p:sp>
      <p:pic>
        <p:nvPicPr>
          <p:cNvPr id="1843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73"/>
          <a:stretch/>
        </p:blipFill>
        <p:spPr bwMode="auto">
          <a:xfrm>
            <a:off x="3975100" y="1701800"/>
            <a:ext cx="5130800" cy="3954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625999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pPr eaLnBrk="1" hangingPunct="1"/>
            <a:r>
              <a:rPr lang="en-US" b="1">
                <a:latin typeface="Calibri" charset="0"/>
              </a:rPr>
              <a:t>Neurophysiology of Gustation</a:t>
            </a:r>
          </a:p>
        </p:txBody>
      </p:sp>
      <p:sp>
        <p:nvSpPr>
          <p:cNvPr id="3" name="Content Placeholder 2"/>
          <p:cNvSpPr>
            <a:spLocks noGrp="1"/>
          </p:cNvSpPr>
          <p:nvPr>
            <p:ph sz="half" idx="1"/>
          </p:nvPr>
        </p:nvSpPr>
        <p:spPr>
          <a:xfrm>
            <a:off x="58738" y="1282700"/>
            <a:ext cx="4538662" cy="5403850"/>
          </a:xfrm>
        </p:spPr>
        <p:txBody>
          <a:bodyPr rtlCol="0">
            <a:noAutofit/>
          </a:bodyPr>
          <a:lstStyle/>
          <a:p>
            <a:pPr eaLnBrk="1" fontAlgn="auto" hangingPunct="1">
              <a:spcAft>
                <a:spcPts val="0"/>
              </a:spcAft>
              <a:buFont typeface="Arial" pitchFamily="34" charset="0"/>
              <a:buChar char="•"/>
              <a:defRPr/>
            </a:pPr>
            <a:r>
              <a:rPr lang="en-US" sz="2000" dirty="0" smtClean="0">
                <a:ea typeface="+mn-ea"/>
                <a:cs typeface="+mn-cs"/>
              </a:rPr>
              <a:t>Chemicals bind to receptors or enter a channel on taste bud receptor cells</a:t>
            </a:r>
          </a:p>
          <a:p>
            <a:pPr marL="0" indent="0" eaLnBrk="1" fontAlgn="auto" hangingPunct="1">
              <a:spcAft>
                <a:spcPts val="0"/>
              </a:spcAft>
              <a:buFont typeface="Arial" charset="0"/>
              <a:buNone/>
              <a:defRPr/>
            </a:pPr>
            <a:endParaRPr lang="en-US" sz="2000" dirty="0" smtClean="0">
              <a:ea typeface="+mn-ea"/>
              <a:cs typeface="+mn-cs"/>
            </a:endParaRPr>
          </a:p>
          <a:p>
            <a:pPr eaLnBrk="1" fontAlgn="auto" hangingPunct="1">
              <a:spcAft>
                <a:spcPts val="0"/>
              </a:spcAft>
              <a:buFont typeface="Arial" pitchFamily="34" charset="0"/>
              <a:buChar char="•"/>
              <a:defRPr/>
            </a:pPr>
            <a:r>
              <a:rPr lang="en-US" sz="2000" dirty="0" smtClean="0">
                <a:ea typeface="+mn-ea"/>
                <a:cs typeface="+mn-cs"/>
              </a:rPr>
              <a:t>Binding to receptors or movement through channel opens Na+ channels or closes K+ channels</a:t>
            </a:r>
          </a:p>
          <a:p>
            <a:pPr marL="0" indent="0" eaLnBrk="1" fontAlgn="auto" hangingPunct="1">
              <a:spcAft>
                <a:spcPts val="0"/>
              </a:spcAft>
              <a:buFont typeface="Arial" charset="0"/>
              <a:buNone/>
              <a:defRPr/>
            </a:pPr>
            <a:endParaRPr lang="en-US" sz="2000" dirty="0" smtClean="0">
              <a:ea typeface="+mn-ea"/>
              <a:cs typeface="+mn-cs"/>
            </a:endParaRPr>
          </a:p>
          <a:p>
            <a:pPr eaLnBrk="1" fontAlgn="auto" hangingPunct="1">
              <a:spcAft>
                <a:spcPts val="0"/>
              </a:spcAft>
              <a:buFont typeface="Arial" pitchFamily="34" charset="0"/>
              <a:buChar char="•"/>
              <a:defRPr/>
            </a:pPr>
            <a:r>
              <a:rPr lang="en-US" sz="2000" dirty="0" smtClean="0">
                <a:ea typeface="+mn-ea"/>
                <a:cs typeface="+mn-cs"/>
              </a:rPr>
              <a:t>Opening of Na+ channels or closing of K+ channels depolarizes receptor cells</a:t>
            </a:r>
          </a:p>
          <a:p>
            <a:pPr marL="0" indent="0" eaLnBrk="1" fontAlgn="auto" hangingPunct="1">
              <a:spcAft>
                <a:spcPts val="0"/>
              </a:spcAft>
              <a:buFont typeface="Arial" charset="0"/>
              <a:buNone/>
              <a:defRPr/>
            </a:pPr>
            <a:endParaRPr lang="en-US" sz="2000" dirty="0" smtClean="0">
              <a:ea typeface="+mn-ea"/>
              <a:cs typeface="+mn-cs"/>
            </a:endParaRPr>
          </a:p>
          <a:p>
            <a:pPr eaLnBrk="1" fontAlgn="auto" hangingPunct="1">
              <a:spcAft>
                <a:spcPts val="0"/>
              </a:spcAft>
              <a:buFont typeface="Arial" pitchFamily="34" charset="0"/>
              <a:buChar char="•"/>
              <a:defRPr/>
            </a:pPr>
            <a:r>
              <a:rPr lang="en-US" sz="2000" dirty="0" smtClean="0">
                <a:ea typeface="+mn-ea"/>
                <a:cs typeface="+mn-cs"/>
              </a:rPr>
              <a:t>Depolarization results in release of neurotransmitter onto sensory neurons</a:t>
            </a:r>
          </a:p>
          <a:p>
            <a:pPr marL="0" indent="0" eaLnBrk="1" fontAlgn="auto" hangingPunct="1">
              <a:spcAft>
                <a:spcPts val="0"/>
              </a:spcAft>
              <a:buFont typeface="Arial" charset="0"/>
              <a:buNone/>
              <a:defRPr/>
            </a:pPr>
            <a:endParaRPr lang="en-US" sz="2000" dirty="0" smtClean="0">
              <a:ea typeface="+mn-ea"/>
              <a:cs typeface="+mn-cs"/>
            </a:endParaRPr>
          </a:p>
          <a:p>
            <a:pPr eaLnBrk="1" fontAlgn="auto" hangingPunct="1">
              <a:spcAft>
                <a:spcPts val="0"/>
              </a:spcAft>
              <a:buFont typeface="Arial" pitchFamily="34" charset="0"/>
              <a:buChar char="•"/>
              <a:defRPr/>
            </a:pPr>
            <a:r>
              <a:rPr lang="en-US" sz="2000" dirty="0" smtClean="0">
                <a:ea typeface="+mn-ea"/>
                <a:cs typeface="+mn-cs"/>
              </a:rPr>
              <a:t>NT release induces action potentials on sensory neurons</a:t>
            </a:r>
            <a:endParaRPr lang="en-US" sz="2000" dirty="0">
              <a:ea typeface="+mn-ea"/>
              <a:cs typeface="+mn-cs"/>
            </a:endParaRPr>
          </a:p>
        </p:txBody>
      </p:sp>
      <p:pic>
        <p:nvPicPr>
          <p:cNvPr id="40963" name="Picture 4"/>
          <p:cNvPicPr>
            <a:picLocks noChangeAspect="1"/>
          </p:cNvPicPr>
          <p:nvPr/>
        </p:nvPicPr>
        <p:blipFill rotWithShape="1">
          <a:blip r:embed="rId2">
            <a:extLst>
              <a:ext uri="{28A0092B-C50C-407E-A947-70E740481C1C}">
                <a14:useLocalDpi xmlns:a14="http://schemas.microsoft.com/office/drawing/2010/main" val="0"/>
              </a:ext>
            </a:extLst>
          </a:blip>
          <a:srcRect l="3572" r="32591"/>
          <a:stretch/>
        </p:blipFill>
        <p:spPr bwMode="auto">
          <a:xfrm>
            <a:off x="4953000" y="1163638"/>
            <a:ext cx="4141788" cy="5175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12681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pPr eaLnBrk="1" hangingPunct="1"/>
            <a:r>
              <a:rPr lang="en-US" b="1">
                <a:latin typeface="Calibri" charset="0"/>
              </a:rPr>
              <a:t>What are the 5 Different Tastes?</a:t>
            </a:r>
          </a:p>
        </p:txBody>
      </p:sp>
      <p:sp>
        <p:nvSpPr>
          <p:cNvPr id="41986" name="Content Placeholder 2"/>
          <p:cNvSpPr>
            <a:spLocks noGrp="1"/>
          </p:cNvSpPr>
          <p:nvPr>
            <p:ph sz="half" idx="1"/>
          </p:nvPr>
        </p:nvSpPr>
        <p:spPr>
          <a:xfrm>
            <a:off x="95250" y="1295400"/>
            <a:ext cx="4314825" cy="5448300"/>
          </a:xfrm>
        </p:spPr>
        <p:txBody>
          <a:bodyPr/>
          <a:lstStyle/>
          <a:p>
            <a:pPr eaLnBrk="1" hangingPunct="1">
              <a:lnSpc>
                <a:spcPct val="80000"/>
              </a:lnSpc>
            </a:pPr>
            <a:r>
              <a:rPr lang="en-US" sz="2400" dirty="0" smtClean="0">
                <a:latin typeface="Calibri" charset="0"/>
              </a:rPr>
              <a:t>Sweet-surface receptors bind to glucose and similar sugars and opens a Na+ channel</a:t>
            </a:r>
          </a:p>
          <a:p>
            <a:pPr eaLnBrk="1" hangingPunct="1">
              <a:lnSpc>
                <a:spcPct val="80000"/>
              </a:lnSpc>
            </a:pPr>
            <a:r>
              <a:rPr lang="en-US" sz="2400" dirty="0" smtClean="0">
                <a:latin typeface="Calibri" charset="0"/>
              </a:rPr>
              <a:t>Salty-ion channel lets Na+ enter cell</a:t>
            </a:r>
          </a:p>
          <a:p>
            <a:pPr eaLnBrk="1" hangingPunct="1">
              <a:lnSpc>
                <a:spcPct val="80000"/>
              </a:lnSpc>
            </a:pPr>
            <a:r>
              <a:rPr lang="en-US" sz="2400" dirty="0" smtClean="0">
                <a:latin typeface="Calibri" charset="0"/>
              </a:rPr>
              <a:t>Sour-on channels lets H+ ions into cell, which closes a K+ channel</a:t>
            </a:r>
          </a:p>
          <a:p>
            <a:pPr eaLnBrk="1" hangingPunct="1">
              <a:lnSpc>
                <a:spcPct val="80000"/>
              </a:lnSpc>
            </a:pPr>
            <a:r>
              <a:rPr lang="en-US" sz="2400" dirty="0" smtClean="0">
                <a:latin typeface="Calibri" charset="0"/>
              </a:rPr>
              <a:t>Bitter- binds to a wide range of aromatic compounds, which opens a Na+ channel</a:t>
            </a:r>
          </a:p>
          <a:p>
            <a:pPr eaLnBrk="1" hangingPunct="1">
              <a:lnSpc>
                <a:spcPct val="80000"/>
              </a:lnSpc>
            </a:pPr>
            <a:r>
              <a:rPr lang="en-US" sz="2400" b="1" dirty="0" smtClean="0">
                <a:latin typeface="Calibri" charset="0"/>
              </a:rPr>
              <a:t>Umami</a:t>
            </a:r>
            <a:r>
              <a:rPr lang="en-US" sz="2400" dirty="0" smtClean="0">
                <a:latin typeface="Calibri" charset="0"/>
              </a:rPr>
              <a:t>- “savory”—binds to the amino acid glutamate, which opens a Na+ channel</a:t>
            </a:r>
          </a:p>
          <a:p>
            <a:pPr eaLnBrk="1" hangingPunct="1">
              <a:lnSpc>
                <a:spcPct val="80000"/>
              </a:lnSpc>
            </a:pPr>
            <a:r>
              <a:rPr lang="en-US" sz="2400" dirty="0" smtClean="0">
                <a:latin typeface="Calibri" charset="0"/>
              </a:rPr>
              <a:t>(Fat—may bind to fatty acids)</a:t>
            </a:r>
            <a:endParaRPr lang="en-US" sz="2400" dirty="0">
              <a:latin typeface="Calibri" charset="0"/>
            </a:endParaRPr>
          </a:p>
        </p:txBody>
      </p:sp>
    </p:spTree>
    <p:extLst>
      <p:ext uri="{BB962C8B-B14F-4D97-AF65-F5344CB8AC3E}">
        <p14:creationId xmlns:p14="http://schemas.microsoft.com/office/powerpoint/2010/main" val="3152390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457200" y="71438"/>
            <a:ext cx="8229600" cy="942975"/>
          </a:xfrm>
        </p:spPr>
        <p:txBody>
          <a:bodyPr/>
          <a:lstStyle/>
          <a:p>
            <a:pPr eaLnBrk="1" hangingPunct="1"/>
            <a:r>
              <a:rPr lang="en-US" b="1">
                <a:latin typeface="Calibri" charset="0"/>
              </a:rPr>
              <a:t>Pathways to Gustatory Cortex</a:t>
            </a:r>
          </a:p>
        </p:txBody>
      </p:sp>
      <p:sp>
        <p:nvSpPr>
          <p:cNvPr id="3" name="Content Placeholder 2"/>
          <p:cNvSpPr>
            <a:spLocks noGrp="1"/>
          </p:cNvSpPr>
          <p:nvPr>
            <p:ph sz="half" idx="1"/>
          </p:nvPr>
        </p:nvSpPr>
        <p:spPr>
          <a:xfrm>
            <a:off x="177800" y="952500"/>
            <a:ext cx="4699000" cy="5575300"/>
          </a:xfrm>
        </p:spPr>
        <p:txBody>
          <a:bodyPr rtlCol="0">
            <a:noAutofit/>
          </a:bodyPr>
          <a:lstStyle/>
          <a:p>
            <a:pPr eaLnBrk="1" fontAlgn="auto" hangingPunct="1">
              <a:spcAft>
                <a:spcPts val="0"/>
              </a:spcAft>
              <a:buFont typeface="Arial" pitchFamily="34" charset="0"/>
              <a:buChar char="•"/>
              <a:defRPr/>
            </a:pPr>
            <a:r>
              <a:rPr lang="en-US" sz="2200" dirty="0"/>
              <a:t>Neurons from taste buds send axons to neurons in the </a:t>
            </a:r>
            <a:r>
              <a:rPr lang="en-US" sz="2200" u="sng" dirty="0"/>
              <a:t>brainstem,</a:t>
            </a:r>
            <a:r>
              <a:rPr lang="en-US" sz="2200" dirty="0"/>
              <a:t> </a:t>
            </a:r>
            <a:r>
              <a:rPr lang="en-US" sz="2200" dirty="0" smtClean="0"/>
              <a:t>which send </a:t>
            </a:r>
            <a:r>
              <a:rPr lang="en-US" sz="2200" dirty="0"/>
              <a:t>axons to the </a:t>
            </a:r>
            <a:r>
              <a:rPr lang="en-US" sz="2200" u="sng" dirty="0"/>
              <a:t>thalamus</a:t>
            </a:r>
            <a:r>
              <a:rPr lang="en-US" sz="2200" dirty="0"/>
              <a:t> which then project  to the primary gustatory (taste) cortex, the </a:t>
            </a:r>
            <a:r>
              <a:rPr lang="en-US" sz="2200" b="1" u="sng" dirty="0"/>
              <a:t>insular cortex</a:t>
            </a:r>
          </a:p>
          <a:p>
            <a:pPr marL="0" indent="0" eaLnBrk="1" fontAlgn="auto" hangingPunct="1">
              <a:spcAft>
                <a:spcPts val="0"/>
              </a:spcAft>
              <a:buNone/>
              <a:defRPr/>
            </a:pPr>
            <a:endParaRPr lang="en-US" sz="2200" b="1" u="sng" dirty="0">
              <a:ea typeface="+mn-ea"/>
              <a:cs typeface="+mn-cs"/>
            </a:endParaRPr>
          </a:p>
          <a:p>
            <a:pPr eaLnBrk="1" fontAlgn="auto" hangingPunct="1">
              <a:spcAft>
                <a:spcPts val="0"/>
              </a:spcAft>
              <a:buFont typeface="Arial" pitchFamily="34" charset="0"/>
              <a:buChar char="•"/>
              <a:defRPr/>
            </a:pPr>
            <a:r>
              <a:rPr lang="en-US" sz="2200" dirty="0" smtClean="0">
                <a:ea typeface="+mn-ea"/>
                <a:cs typeface="+mn-cs"/>
              </a:rPr>
              <a:t>Information about “mouth feel”, temperature, spiciness, etc., is sent to the </a:t>
            </a:r>
            <a:r>
              <a:rPr lang="en-US" sz="2200" b="1" u="sng" dirty="0" smtClean="0">
                <a:ea typeface="+mn-ea"/>
                <a:cs typeface="+mn-cs"/>
              </a:rPr>
              <a:t>primary somatosensory cortex</a:t>
            </a:r>
          </a:p>
          <a:p>
            <a:pPr eaLnBrk="1" fontAlgn="auto" hangingPunct="1">
              <a:spcAft>
                <a:spcPts val="0"/>
              </a:spcAft>
              <a:buFont typeface="Arial" pitchFamily="34" charset="0"/>
              <a:buChar char="•"/>
              <a:defRPr/>
            </a:pPr>
            <a:endParaRPr lang="en-US" sz="2200" b="1" u="sng" dirty="0">
              <a:ea typeface="+mn-ea"/>
              <a:cs typeface="+mn-cs"/>
            </a:endParaRPr>
          </a:p>
          <a:p>
            <a:pPr eaLnBrk="1" fontAlgn="auto" hangingPunct="1">
              <a:spcAft>
                <a:spcPts val="0"/>
              </a:spcAft>
              <a:buFont typeface="Arial" pitchFamily="34" charset="0"/>
              <a:buChar char="•"/>
              <a:defRPr/>
            </a:pPr>
            <a:r>
              <a:rPr lang="en-US" sz="2200" dirty="0"/>
              <a:t>Brainstem neurons also send axons directly to the </a:t>
            </a:r>
            <a:r>
              <a:rPr lang="en-US" sz="2200" u="sng" dirty="0"/>
              <a:t>amygdala and hypothalamus </a:t>
            </a:r>
            <a:r>
              <a:rPr lang="en-US" sz="2200" dirty="0"/>
              <a:t>that provide direct emotional and eating behavior input</a:t>
            </a:r>
          </a:p>
          <a:p>
            <a:pPr marL="0" indent="0" eaLnBrk="1" fontAlgn="auto" hangingPunct="1">
              <a:spcAft>
                <a:spcPts val="0"/>
              </a:spcAft>
              <a:buNone/>
              <a:defRPr/>
            </a:pPr>
            <a:endParaRPr lang="en-US" sz="2200" b="1" u="sng" dirty="0">
              <a:ea typeface="+mn-ea"/>
              <a:cs typeface="+mn-cs"/>
            </a:endParaRPr>
          </a:p>
        </p:txBody>
      </p:sp>
      <p:pic>
        <p:nvPicPr>
          <p:cNvPr id="4505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303328"/>
            <a:ext cx="3971147" cy="5275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07261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457200" y="125412"/>
            <a:ext cx="8229600" cy="1398587"/>
          </a:xfrm>
        </p:spPr>
        <p:txBody>
          <a:bodyPr/>
          <a:lstStyle/>
          <a:p>
            <a:r>
              <a:rPr lang="en-US" b="1" dirty="0">
                <a:latin typeface="Calibri" charset="0"/>
              </a:rPr>
              <a:t>What Are Some Factors Influencing Taste</a:t>
            </a:r>
            <a:r>
              <a:rPr lang="en-US" b="1" dirty="0" smtClean="0">
                <a:latin typeface="Calibri" charset="0"/>
              </a:rPr>
              <a:t>?</a:t>
            </a:r>
            <a:endParaRPr lang="en-US" b="1" dirty="0">
              <a:latin typeface="Calibri" charset="0"/>
            </a:endParaRPr>
          </a:p>
        </p:txBody>
      </p:sp>
      <p:sp>
        <p:nvSpPr>
          <p:cNvPr id="3" name="TextBox 2"/>
          <p:cNvSpPr txBox="1"/>
          <p:nvPr/>
        </p:nvSpPr>
        <p:spPr>
          <a:xfrm>
            <a:off x="774700" y="1930400"/>
            <a:ext cx="5588000" cy="3970318"/>
          </a:xfrm>
          <a:prstGeom prst="rect">
            <a:avLst/>
          </a:prstGeom>
          <a:noFill/>
        </p:spPr>
        <p:txBody>
          <a:bodyPr wrap="square" rtlCol="0">
            <a:spAutoFit/>
          </a:bodyPr>
          <a:lstStyle/>
          <a:p>
            <a:r>
              <a:rPr lang="en-US" dirty="0" smtClean="0"/>
              <a:t>Emotional state</a:t>
            </a:r>
            <a:r>
              <a:rPr lang="mr-IN" dirty="0" smtClean="0"/>
              <a:t>–</a:t>
            </a:r>
            <a:r>
              <a:rPr lang="en-US" dirty="0" smtClean="0"/>
              <a:t>when we’re sad or anxious, food tastes less good—comfort foods—input from amygdala</a:t>
            </a:r>
          </a:p>
          <a:p>
            <a:endParaRPr lang="en-US" dirty="0"/>
          </a:p>
          <a:p>
            <a:r>
              <a:rPr lang="en-US" dirty="0" smtClean="0"/>
              <a:t>Past experience </a:t>
            </a:r>
            <a:r>
              <a:rPr lang="mr-IN" dirty="0" smtClean="0"/>
              <a:t>–</a:t>
            </a:r>
            <a:r>
              <a:rPr lang="en-US" dirty="0" smtClean="0"/>
              <a:t> foods that have sickened us taste less good, new/strange foods taste less good than familiar ones—input from hippocampus</a:t>
            </a:r>
          </a:p>
          <a:p>
            <a:endParaRPr lang="en-US" dirty="0"/>
          </a:p>
          <a:p>
            <a:r>
              <a:rPr lang="en-US" dirty="0" smtClean="0"/>
              <a:t>Hunger—when we are hungry things taste better—input from lateral hypothalamus</a:t>
            </a:r>
          </a:p>
          <a:p>
            <a:endParaRPr lang="en-US" dirty="0"/>
          </a:p>
          <a:p>
            <a:r>
              <a:rPr lang="en-US" dirty="0" smtClean="0"/>
              <a:t>Other sensory inputs </a:t>
            </a:r>
            <a:r>
              <a:rPr lang="mr-IN" dirty="0" smtClean="0"/>
              <a:t>–</a:t>
            </a:r>
            <a:r>
              <a:rPr lang="en-US" dirty="0" smtClean="0"/>
              <a:t> flavor is the multisensory integration of taste, smell, “mouth feel”, color, and other sensory inputs and is processed in the orbitofrontal cortex, which also integrates flavor with reward pathways.</a:t>
            </a:r>
            <a:endParaRPr lang="en-US" dirty="0"/>
          </a:p>
        </p:txBody>
      </p:sp>
    </p:spTree>
    <p:extLst>
      <p:ext uri="{BB962C8B-B14F-4D97-AF65-F5344CB8AC3E}">
        <p14:creationId xmlns:p14="http://schemas.microsoft.com/office/powerpoint/2010/main" val="34315891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15414</TotalTime>
  <Words>1876</Words>
  <Application>Microsoft Macintosh PowerPoint</Application>
  <PresentationFormat>On-screen Show (4:3)</PresentationFormat>
  <Paragraphs>233</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Calibri</vt:lpstr>
      <vt:lpstr>ＭＳ Ｐゴシック</vt:lpstr>
      <vt:lpstr>Arial</vt:lpstr>
      <vt:lpstr>Office Theme</vt:lpstr>
      <vt:lpstr>PSYC 2012: Biological Psychology I</vt:lpstr>
      <vt:lpstr>Goals of This Week’s Lectures:</vt:lpstr>
      <vt:lpstr>The Chemical Senses</vt:lpstr>
      <vt:lpstr>Gustation</vt:lpstr>
      <vt:lpstr>Anatomy of Gustation</vt:lpstr>
      <vt:lpstr>Neurophysiology of Gustation</vt:lpstr>
      <vt:lpstr>What are the 5 Different Tastes?</vt:lpstr>
      <vt:lpstr>Pathways to Gustatory Cortex</vt:lpstr>
      <vt:lpstr>What Are Some Factors Influencing Taste?</vt:lpstr>
      <vt:lpstr>Ageusia—Loss of Sense of Taste</vt:lpstr>
      <vt:lpstr>Olfaction</vt:lpstr>
      <vt:lpstr>Neurophysiology of the Olfactory System</vt:lpstr>
      <vt:lpstr>Pathways to the Olfactory Cortex</vt:lpstr>
      <vt:lpstr>What Are Some Behavioral Aspects of Olfaction-What is Smell Important For?</vt:lpstr>
      <vt:lpstr>Human Smell &amp; Behavior</vt:lpstr>
      <vt:lpstr>Anosmia—Loss of Sense of Smell</vt:lpstr>
      <vt:lpstr>Movement is a major characteristic of animals</vt:lpstr>
      <vt:lpstr>Heirarchical Control of Movement</vt:lpstr>
      <vt:lpstr>Main Structures Involved in Neural Control of Movement</vt:lpstr>
      <vt:lpstr>The Prefrontal Cortex</vt:lpstr>
      <vt:lpstr>The Premotor Cortex</vt:lpstr>
      <vt:lpstr>Motor Cortex</vt:lpstr>
      <vt:lpstr>Spinal Cord</vt:lpstr>
      <vt:lpstr>Skeletal Muscle</vt:lpstr>
      <vt:lpstr>Feedback and Motor Behavior</vt:lpstr>
      <vt:lpstr>Basal Ganglia</vt:lpstr>
      <vt:lpstr>Damage to the Basal Ganglia</vt:lpstr>
      <vt:lpstr>The Cerebellum &amp; Movement Correction</vt:lpstr>
      <vt:lpstr>The Somatosensory System</vt:lpstr>
      <vt:lpstr>4 Types of Somatosensory Receptors</vt:lpstr>
      <vt:lpstr>Somatosensory Neurons</vt:lpstr>
      <vt:lpstr>Somatosensory Cortex</vt:lpstr>
      <vt:lpstr>Sensory Reflexes</vt:lpstr>
      <vt:lpstr>Sensory Reflexes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PSYC 4660: Exercise and Sport Psychology</dc:title>
  <dc:creator>David</dc:creator>
  <cp:lastModifiedBy>Lei Teng</cp:lastModifiedBy>
  <cp:revision>359</cp:revision>
  <dcterms:created xsi:type="dcterms:W3CDTF">2012-01-31T19:24:32Z</dcterms:created>
  <dcterms:modified xsi:type="dcterms:W3CDTF">2017-11-03T16:40:04Z</dcterms:modified>
</cp:coreProperties>
</file>